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31"/>
  </p:notesMasterIdLst>
  <p:sldIdLst>
    <p:sldId id="256" r:id="rId2"/>
    <p:sldId id="258" r:id="rId3"/>
    <p:sldId id="299" r:id="rId4"/>
    <p:sldId id="323" r:id="rId5"/>
    <p:sldId id="324" r:id="rId6"/>
    <p:sldId id="325" r:id="rId7"/>
    <p:sldId id="326" r:id="rId8"/>
    <p:sldId id="312" r:id="rId9"/>
    <p:sldId id="339" r:id="rId10"/>
    <p:sldId id="327" r:id="rId11"/>
    <p:sldId id="328" r:id="rId12"/>
    <p:sldId id="329" r:id="rId13"/>
    <p:sldId id="330" r:id="rId14"/>
    <p:sldId id="292" r:id="rId15"/>
    <p:sldId id="275" r:id="rId16"/>
    <p:sldId id="331" r:id="rId17"/>
    <p:sldId id="332" r:id="rId18"/>
    <p:sldId id="333" r:id="rId19"/>
    <p:sldId id="334" r:id="rId20"/>
    <p:sldId id="279" r:id="rId21"/>
    <p:sldId id="340" r:id="rId22"/>
    <p:sldId id="335" r:id="rId23"/>
    <p:sldId id="336" r:id="rId24"/>
    <p:sldId id="337" r:id="rId25"/>
    <p:sldId id="338" r:id="rId26"/>
    <p:sldId id="280" r:id="rId27"/>
    <p:sldId id="309" r:id="rId28"/>
    <p:sldId id="268" r:id="rId29"/>
    <p:sldId id="28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042" autoAdjust="0"/>
  </p:normalViewPr>
  <p:slideViewPr>
    <p:cSldViewPr snapToGrid="0">
      <p:cViewPr varScale="1">
        <p:scale>
          <a:sx n="80" d="100"/>
          <a:sy n="80" d="100"/>
        </p:scale>
        <p:origin x="930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8204B-BC14-4AEE-BD91-92685C0F6BD7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DC5D2-DBEC-4DE9-B567-D3B971AF7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7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0DC5D2-DBEC-4DE9-B567-D3B971AF75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32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0DC5D2-DBEC-4DE9-B567-D3B971AF75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71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0DC5D2-DBEC-4DE9-B567-D3B971AF75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69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0DC5D2-DBEC-4DE9-B567-D3B971AF75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44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0DC5D2-DBEC-4DE9-B567-D3B971AF75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31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0DC5D2-DBEC-4DE9-B567-D3B971AF75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84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0DC5D2-DBEC-4DE9-B567-D3B971AF75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80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0139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414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500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690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374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0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00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772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115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7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51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4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535E48-D225-463E-BE55-0BAF5089F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340" y="899629"/>
            <a:ext cx="9418320" cy="4041648"/>
          </a:xfrm>
        </p:spPr>
        <p:txBody>
          <a:bodyPr/>
          <a:lstStyle/>
          <a:p>
            <a:r>
              <a:rPr lang="en-CA" dirty="0" smtClean="0"/>
              <a:t>Grammar: Tenses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03E972D-9F55-4625-88B2-6F3BA019C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4941277"/>
            <a:ext cx="9418320" cy="1691640"/>
          </a:xfrm>
        </p:spPr>
        <p:txBody>
          <a:bodyPr/>
          <a:lstStyle/>
          <a:p>
            <a:r>
              <a:rPr lang="en-CA" dirty="0"/>
              <a:t>How to improve your use of verb tenses in </a:t>
            </a:r>
            <a:r>
              <a:rPr lang="en-CA" dirty="0" smtClean="0"/>
              <a:t>writing</a:t>
            </a:r>
          </a:p>
          <a:p>
            <a:r>
              <a:rPr lang="en-US" dirty="0" smtClean="0"/>
              <a:t>Writing Support Desk, Fall 2017</a:t>
            </a:r>
          </a:p>
          <a:p>
            <a:r>
              <a:rPr lang="en-US" dirty="0" smtClean="0"/>
              <a:t>writingsupport@uwindsor.ca</a:t>
            </a:r>
            <a:endParaRPr lang="en-CA" dirty="0"/>
          </a:p>
        </p:txBody>
      </p:sp>
      <p:pic>
        <p:nvPicPr>
          <p:cNvPr id="4" name="Picture 3" descr="Image result for uwindsor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058" y="5610572"/>
            <a:ext cx="2816134" cy="92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0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EDD4A-2B46-485A-8DB7-35CB43F98385}"/>
              </a:ext>
            </a:extLst>
          </p:cNvPr>
          <p:cNvSpPr txBox="1">
            <a:spLocks/>
          </p:cNvSpPr>
          <p:nvPr/>
        </p:nvSpPr>
        <p:spPr>
          <a:xfrm>
            <a:off x="2931441" y="-240331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The Past Perfect</a:t>
            </a:r>
            <a:endParaRPr lang="en-CA" sz="5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12749" y="1139494"/>
            <a:ext cx="9692640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describes </a:t>
            </a:r>
            <a:r>
              <a:rPr lang="en-US" sz="2800" b="1" dirty="0" smtClean="0"/>
              <a:t>completed events </a:t>
            </a:r>
            <a:r>
              <a:rPr lang="en-US" sz="2800" dirty="0" smtClean="0"/>
              <a:t>that took place in the past </a:t>
            </a:r>
            <a:r>
              <a:rPr lang="en-US" sz="2800" b="1" dirty="0" smtClean="0"/>
              <a:t>before another past event.</a:t>
            </a:r>
            <a:endParaRPr lang="en-US" sz="20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9191" y="5473937"/>
            <a:ext cx="10832325" cy="5958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Bryan </a:t>
            </a:r>
            <a:r>
              <a:rPr lang="en-US" sz="2800" dirty="0" smtClean="0">
                <a:solidFill>
                  <a:srgbClr val="C00000"/>
                </a:solidFill>
              </a:rPr>
              <a:t>had auditioned</a:t>
            </a:r>
            <a:r>
              <a:rPr lang="en-US" sz="2800" dirty="0" smtClean="0"/>
              <a:t> for American Idol 8 times before he made it.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105319" y="2852199"/>
            <a:ext cx="920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55772" y="2183984"/>
            <a:ext cx="20096" cy="133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-Point Star 10"/>
          <p:cNvSpPr/>
          <p:nvPr/>
        </p:nvSpPr>
        <p:spPr>
          <a:xfrm>
            <a:off x="1526019" y="2572520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83570" y="6104785"/>
            <a:ext cx="9692640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i="1" dirty="0" smtClean="0"/>
              <a:t>Add</a:t>
            </a:r>
            <a:r>
              <a:rPr lang="en-US" sz="2800" b="1" i="1" dirty="0" smtClean="0"/>
              <a:t> had </a:t>
            </a:r>
            <a:r>
              <a:rPr lang="en-US" sz="2800" i="1" dirty="0" smtClean="0"/>
              <a:t>before the verb and </a:t>
            </a:r>
            <a:r>
              <a:rPr lang="en-US" sz="2800" b="1" i="1" dirty="0" smtClean="0"/>
              <a:t>–</a:t>
            </a:r>
            <a:r>
              <a:rPr lang="en-US" sz="2800" b="1" i="1" dirty="0" err="1" smtClean="0"/>
              <a:t>ed</a:t>
            </a:r>
            <a:r>
              <a:rPr lang="en-US" sz="2800" b="1" i="1" dirty="0" smtClean="0"/>
              <a:t> </a:t>
            </a:r>
            <a:r>
              <a:rPr lang="en-US" sz="2800" i="1" dirty="0" smtClean="0"/>
              <a:t>to regular verbs. </a:t>
            </a:r>
            <a:endParaRPr lang="en-US" sz="2000" i="1" dirty="0"/>
          </a:p>
        </p:txBody>
      </p:sp>
      <p:sp>
        <p:nvSpPr>
          <p:cNvPr id="9" name="5-Point Star 8"/>
          <p:cNvSpPr/>
          <p:nvPr/>
        </p:nvSpPr>
        <p:spPr>
          <a:xfrm>
            <a:off x="3466683" y="2572520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82922" y="3239343"/>
            <a:ext cx="1689455" cy="5237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had auditioned</a:t>
            </a:r>
            <a:endParaRPr lang="en-US" sz="18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817232" y="3252131"/>
            <a:ext cx="1689455" cy="5237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h</a:t>
            </a:r>
            <a:r>
              <a:rPr lang="en-US" sz="1800" dirty="0" smtClean="0"/>
              <a:t>e made it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648" y="3044722"/>
            <a:ext cx="3867126" cy="22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38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EDD4A-2B46-485A-8DB7-35CB43F98385}"/>
              </a:ext>
            </a:extLst>
          </p:cNvPr>
          <p:cNvSpPr txBox="1">
            <a:spLocks/>
          </p:cNvSpPr>
          <p:nvPr/>
        </p:nvSpPr>
        <p:spPr>
          <a:xfrm>
            <a:off x="2556472" y="-23980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The Present Perfect</a:t>
            </a:r>
            <a:endParaRPr lang="en-CA" sz="5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12749" y="1139494"/>
            <a:ext cx="9692640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talks about an event that </a:t>
            </a:r>
            <a:r>
              <a:rPr lang="en-US" sz="2800" b="1" dirty="0" smtClean="0"/>
              <a:t>began in the past </a:t>
            </a:r>
            <a:r>
              <a:rPr lang="en-US" sz="2800" dirty="0" smtClean="0"/>
              <a:t>and</a:t>
            </a:r>
            <a:br>
              <a:rPr lang="en-US" sz="2800" dirty="0" smtClean="0"/>
            </a:br>
            <a:r>
              <a:rPr lang="en-US" sz="2800" dirty="0" smtClean="0"/>
              <a:t> </a:t>
            </a:r>
            <a:r>
              <a:rPr lang="en-US" sz="2800" b="1" dirty="0" smtClean="0"/>
              <a:t>continues up to the present</a:t>
            </a:r>
            <a:r>
              <a:rPr lang="en-US" sz="2800" dirty="0" smtClean="0"/>
              <a:t>.  </a:t>
            </a:r>
            <a:endParaRPr lang="en-US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2427" y="3574928"/>
            <a:ext cx="5046642" cy="26412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Ariana </a:t>
            </a:r>
            <a:r>
              <a:rPr lang="en-US" sz="2800" dirty="0" smtClean="0">
                <a:solidFill>
                  <a:srgbClr val="C00000"/>
                </a:solidFill>
              </a:rPr>
              <a:t>has worn </a:t>
            </a:r>
            <a:r>
              <a:rPr lang="en-US" sz="2800" dirty="0" smtClean="0"/>
              <a:t>her hair in a ponytail for five years.</a:t>
            </a:r>
          </a:p>
          <a:p>
            <a:endParaRPr lang="en-US" sz="2800" dirty="0" smtClean="0"/>
          </a:p>
          <a:p>
            <a:r>
              <a:rPr lang="en-US" sz="2800" dirty="0" smtClean="0"/>
              <a:t>(She started wearing her hair that way five years ago </a:t>
            </a:r>
            <a:br>
              <a:rPr lang="en-US" sz="2800" dirty="0" smtClean="0"/>
            </a:br>
            <a:r>
              <a:rPr lang="en-US" sz="2800" dirty="0" smtClean="0"/>
              <a:t>and still does).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105319" y="2852199"/>
            <a:ext cx="920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55772" y="2183984"/>
            <a:ext cx="20096" cy="133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-Point Star 10"/>
          <p:cNvSpPr/>
          <p:nvPr/>
        </p:nvSpPr>
        <p:spPr>
          <a:xfrm>
            <a:off x="4491612" y="2572520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83570" y="6195219"/>
            <a:ext cx="9692640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i="1" dirty="0" smtClean="0"/>
              <a:t>Add has/have before the verb and –</a:t>
            </a:r>
            <a:r>
              <a:rPr lang="en-US" sz="2800" b="1" i="1" dirty="0" err="1" smtClean="0"/>
              <a:t>ed</a:t>
            </a:r>
            <a:r>
              <a:rPr lang="en-US" sz="2800" b="1" i="1" dirty="0" smtClean="0"/>
              <a:t> to regular verbs. </a:t>
            </a:r>
            <a:endParaRPr lang="en-US" sz="2000" b="1" i="1" dirty="0"/>
          </a:p>
        </p:txBody>
      </p:sp>
      <p:sp>
        <p:nvSpPr>
          <p:cNvPr id="9" name="5-Point Star 8"/>
          <p:cNvSpPr/>
          <p:nvPr/>
        </p:nvSpPr>
        <p:spPr>
          <a:xfrm>
            <a:off x="5134708" y="2572520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4" name="5-Point Star 13"/>
          <p:cNvSpPr/>
          <p:nvPr/>
        </p:nvSpPr>
        <p:spPr>
          <a:xfrm>
            <a:off x="3848516" y="2593468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5" name="5-Point Star 14"/>
          <p:cNvSpPr/>
          <p:nvPr/>
        </p:nvSpPr>
        <p:spPr>
          <a:xfrm>
            <a:off x="3205420" y="2572520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211" y="2971120"/>
            <a:ext cx="3105178" cy="310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93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EDD4A-2B46-485A-8DB7-35CB43F98385}"/>
              </a:ext>
            </a:extLst>
          </p:cNvPr>
          <p:cNvSpPr txBox="1">
            <a:spLocks/>
          </p:cNvSpPr>
          <p:nvPr/>
        </p:nvSpPr>
        <p:spPr>
          <a:xfrm>
            <a:off x="2556472" y="-23980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The Present Perfect</a:t>
            </a:r>
            <a:endParaRPr lang="en-CA" sz="5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12749" y="1139494"/>
            <a:ext cx="9692640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a</a:t>
            </a:r>
            <a:r>
              <a:rPr lang="en-US" sz="2800" dirty="0" smtClean="0"/>
              <a:t>lso talks about an event that </a:t>
            </a:r>
            <a:r>
              <a:rPr lang="en-US" sz="2800" b="1" dirty="0" smtClean="0"/>
              <a:t>was completed in the past </a:t>
            </a:r>
            <a:r>
              <a:rPr lang="en-US" sz="2800" dirty="0" smtClean="0"/>
              <a:t>but the </a:t>
            </a:r>
            <a:r>
              <a:rPr lang="en-US" sz="2800" b="1" dirty="0" smtClean="0"/>
              <a:t>specific time is not important</a:t>
            </a:r>
            <a:r>
              <a:rPr lang="en-US" sz="2800" dirty="0" smtClean="0"/>
              <a:t>.</a:t>
            </a:r>
            <a:endParaRPr lang="en-US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9746" y="4051302"/>
            <a:ext cx="5878391" cy="337443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He </a:t>
            </a:r>
            <a:r>
              <a:rPr lang="en-US" sz="2800" dirty="0" smtClean="0">
                <a:solidFill>
                  <a:srgbClr val="C00000"/>
                </a:solidFill>
              </a:rPr>
              <a:t>has </a:t>
            </a:r>
            <a:r>
              <a:rPr lang="en-US" sz="2800" dirty="0" smtClean="0"/>
              <a:t>already </a:t>
            </a:r>
            <a:r>
              <a:rPr lang="en-US" sz="2800" dirty="0" smtClean="0">
                <a:solidFill>
                  <a:srgbClr val="C00000"/>
                </a:solidFill>
              </a:rPr>
              <a:t>spent </a:t>
            </a:r>
            <a:br>
              <a:rPr lang="en-US" sz="2800" dirty="0" smtClean="0">
                <a:solidFill>
                  <a:srgbClr val="C00000"/>
                </a:solidFill>
              </a:rPr>
            </a:br>
            <a:r>
              <a:rPr lang="en-US" sz="2800" dirty="0" smtClean="0"/>
              <a:t>his entire pay check.</a:t>
            </a:r>
          </a:p>
          <a:p>
            <a:pPr algn="ctr"/>
            <a:endParaRPr lang="en-US" sz="2800" dirty="0" smtClean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105319" y="2852199"/>
            <a:ext cx="920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55772" y="2183984"/>
            <a:ext cx="20096" cy="133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5-Point Star 14"/>
          <p:cNvSpPr/>
          <p:nvPr/>
        </p:nvSpPr>
        <p:spPr>
          <a:xfrm>
            <a:off x="3205420" y="2572520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354" y="3664158"/>
            <a:ext cx="4979309" cy="307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05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EDD4A-2B46-485A-8DB7-35CB43F98385}"/>
              </a:ext>
            </a:extLst>
          </p:cNvPr>
          <p:cNvSpPr txBox="1">
            <a:spLocks/>
          </p:cNvSpPr>
          <p:nvPr/>
        </p:nvSpPr>
        <p:spPr>
          <a:xfrm>
            <a:off x="2556472" y="-23980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The Future Perfect</a:t>
            </a:r>
            <a:endParaRPr lang="en-CA" sz="5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12749" y="1139494"/>
            <a:ext cx="9692640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describes an event or action that </a:t>
            </a:r>
            <a:r>
              <a:rPr lang="en-US" sz="2800" b="1" dirty="0" smtClean="0"/>
              <a:t>will be completed </a:t>
            </a:r>
            <a:br>
              <a:rPr lang="en-US" sz="2800" b="1" dirty="0" smtClean="0"/>
            </a:br>
            <a:r>
              <a:rPr lang="en-US" sz="2800" b="1" dirty="0" smtClean="0"/>
              <a:t>before another event or time </a:t>
            </a:r>
            <a:r>
              <a:rPr lang="en-US" sz="2800" dirty="0" smtClean="0"/>
              <a:t>in the future.</a:t>
            </a:r>
            <a:endParaRPr lang="en-US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9191" y="6021161"/>
            <a:ext cx="10832325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We </a:t>
            </a:r>
            <a:r>
              <a:rPr lang="en-US" sz="2800" dirty="0" smtClean="0">
                <a:solidFill>
                  <a:srgbClr val="C00000"/>
                </a:solidFill>
              </a:rPr>
              <a:t>will have gone </a:t>
            </a:r>
            <a:r>
              <a:rPr lang="en-US" sz="2800" dirty="0" smtClean="0"/>
              <a:t>to bed by the time James is ready to go out.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105319" y="3414906"/>
            <a:ext cx="920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55772" y="2746691"/>
            <a:ext cx="20096" cy="133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5-Point Star 14"/>
          <p:cNvSpPr/>
          <p:nvPr/>
        </p:nvSpPr>
        <p:spPr>
          <a:xfrm>
            <a:off x="6350554" y="3126502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8894462" y="3126030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855245" y="3787186"/>
            <a:ext cx="1689455" cy="5237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g</a:t>
            </a:r>
            <a:r>
              <a:rPr lang="en-US" sz="1800" dirty="0" smtClean="0"/>
              <a:t>oing to bed</a:t>
            </a:r>
            <a:endParaRPr lang="en-US" sz="18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024078" y="3787186"/>
            <a:ext cx="2281311" cy="7235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James is ready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46" y="2370854"/>
            <a:ext cx="3381548" cy="34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00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20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552" y="-150726"/>
            <a:ext cx="9692640" cy="1325562"/>
          </a:xfrm>
        </p:spPr>
        <p:txBody>
          <a:bodyPr>
            <a:normAutofit/>
          </a:bodyPr>
          <a:lstStyle/>
          <a:p>
            <a:r>
              <a:rPr lang="en-US" sz="5400" dirty="0" smtClean="0"/>
              <a:t>Progressive Tenses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552" y="1215028"/>
            <a:ext cx="10484651" cy="16378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2800" dirty="0" smtClean="0"/>
              <a:t>aka </a:t>
            </a:r>
            <a:r>
              <a:rPr lang="en-CA" sz="2800" b="1" dirty="0"/>
              <a:t>c</a:t>
            </a:r>
            <a:r>
              <a:rPr lang="en-CA" sz="2800" b="1" dirty="0" smtClean="0"/>
              <a:t>ontinuous tenses </a:t>
            </a:r>
            <a:r>
              <a:rPr lang="en-CA" sz="2800" dirty="0" smtClean="0"/>
              <a:t>show </a:t>
            </a:r>
            <a:r>
              <a:rPr lang="en-CA" sz="2800" dirty="0"/>
              <a:t>that an action is or was </a:t>
            </a:r>
            <a:r>
              <a:rPr lang="en-CA" sz="2800" b="1" dirty="0"/>
              <a:t>ongoing</a:t>
            </a:r>
            <a:r>
              <a:rPr lang="en-CA" sz="2800" dirty="0"/>
              <a:t> or </a:t>
            </a:r>
            <a:r>
              <a:rPr lang="en-CA" sz="2800" b="1" dirty="0"/>
              <a:t>continuing</a:t>
            </a:r>
            <a:r>
              <a:rPr lang="en-CA" sz="2800" dirty="0"/>
              <a:t> at the same time as something </a:t>
            </a:r>
            <a:r>
              <a:rPr lang="en-CA" sz="2800" dirty="0" smtClean="0"/>
              <a:t>else.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1065" y="6139544"/>
            <a:ext cx="110431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 smtClean="0"/>
              <a:t>Use </a:t>
            </a:r>
            <a:r>
              <a:rPr lang="en-CA" sz="2400" b="1" i="1" dirty="0" smtClean="0"/>
              <a:t>to </a:t>
            </a:r>
            <a:r>
              <a:rPr lang="en-CA" sz="2400" b="1" i="1" dirty="0"/>
              <a:t>be</a:t>
            </a:r>
            <a:r>
              <a:rPr lang="en-CA" sz="2400" b="1" dirty="0"/>
              <a:t> (am/is/are, </a:t>
            </a:r>
            <a:r>
              <a:rPr lang="en-CA" sz="2400" b="1" dirty="0" smtClean="0"/>
              <a:t>was/were, will be) </a:t>
            </a:r>
            <a:r>
              <a:rPr lang="en-CA" sz="2400" b="1" dirty="0"/>
              <a:t>and the </a:t>
            </a:r>
            <a:r>
              <a:rPr lang="en-CA" sz="2400" b="1" dirty="0" smtClean="0"/>
              <a:t>–</a:t>
            </a:r>
            <a:r>
              <a:rPr lang="en-CA" sz="2400" b="1" dirty="0" err="1" smtClean="0"/>
              <a:t>ing</a:t>
            </a:r>
            <a:r>
              <a:rPr lang="en-CA" sz="2400" b="1" dirty="0" smtClean="0"/>
              <a:t> form of the verb</a:t>
            </a:r>
            <a:endParaRPr lang="en-US" sz="24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02965" y="2889520"/>
            <a:ext cx="9532568" cy="3082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423467" y="2364516"/>
            <a:ext cx="0" cy="36757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-431909" y="2333694"/>
            <a:ext cx="279470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b="1" smtClean="0"/>
              <a:t>past</a:t>
            </a:r>
            <a:endParaRPr lang="en-CA" sz="2500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3172608" y="2343968"/>
            <a:ext cx="279470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b="1" dirty="0" smtClean="0"/>
              <a:t>present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77125" y="2364516"/>
            <a:ext cx="279470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b="1" dirty="0" smtClean="0"/>
              <a:t>future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0840" y="3200959"/>
            <a:ext cx="207538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dirty="0" smtClean="0"/>
              <a:t>Yesterday, Emma</a:t>
            </a:r>
          </a:p>
          <a:p>
            <a:pPr algn="r"/>
            <a:r>
              <a:rPr lang="en-CA" sz="2500" dirty="0" smtClean="0">
                <a:solidFill>
                  <a:srgbClr val="FF0000"/>
                </a:solidFill>
              </a:rPr>
              <a:t>was playing</a:t>
            </a:r>
          </a:p>
          <a:p>
            <a:pPr algn="r"/>
            <a:r>
              <a:rPr lang="en-CA" sz="2500" i="1" dirty="0" smtClean="0"/>
              <a:t>Call of Duty</a:t>
            </a:r>
            <a:r>
              <a:rPr lang="en-CA" sz="2500" dirty="0" smtClean="0"/>
              <a:t> when I asked her to go out.</a:t>
            </a:r>
            <a:endParaRPr lang="en-CA" sz="2500" i="1" dirty="0" smtClean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80911" y="3200959"/>
            <a:ext cx="2654622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dirty="0" smtClean="0"/>
              <a:t>She </a:t>
            </a:r>
            <a:r>
              <a:rPr lang="en-CA" sz="2500" dirty="0" smtClean="0">
                <a:solidFill>
                  <a:srgbClr val="FF0000"/>
                </a:solidFill>
              </a:rPr>
              <a:t>will be missing </a:t>
            </a:r>
            <a:r>
              <a:rPr lang="en-CA" sz="2500" dirty="0" smtClean="0"/>
              <a:t>my party this weekend because she bought the sequel.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36080" y="3096568"/>
            <a:ext cx="281920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dirty="0" smtClean="0"/>
              <a:t>She </a:t>
            </a:r>
            <a:r>
              <a:rPr lang="en-CA" sz="2500" dirty="0" smtClean="0">
                <a:solidFill>
                  <a:srgbClr val="FF0000"/>
                </a:solidFill>
              </a:rPr>
              <a:t>is staying </a:t>
            </a:r>
            <a:r>
              <a:rPr lang="en-CA" sz="2500" dirty="0" smtClean="0"/>
              <a:t>home from work today to finish her game.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7524869" y="2371073"/>
            <a:ext cx="0" cy="36757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806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EDD4A-2B46-485A-8DB7-35CB43F98385}"/>
              </a:ext>
            </a:extLst>
          </p:cNvPr>
          <p:cNvSpPr txBox="1">
            <a:spLocks/>
          </p:cNvSpPr>
          <p:nvPr/>
        </p:nvSpPr>
        <p:spPr>
          <a:xfrm>
            <a:off x="1968147" y="-270961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The Past Continuous</a:t>
            </a:r>
            <a:endParaRPr lang="en-CA" sz="5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12749" y="1139494"/>
            <a:ext cx="9692640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is often used with the </a:t>
            </a:r>
            <a:r>
              <a:rPr lang="en-US" sz="2800" b="1" dirty="0" smtClean="0"/>
              <a:t>simple past </a:t>
            </a:r>
            <a:r>
              <a:rPr lang="en-US" sz="2800" dirty="0" smtClean="0"/>
              <a:t>to show that </a:t>
            </a:r>
            <a:r>
              <a:rPr lang="en-US" sz="2800" b="1" dirty="0" smtClean="0"/>
              <a:t>one action was in progress </a:t>
            </a:r>
            <a:r>
              <a:rPr lang="en-US" sz="2800" dirty="0" smtClean="0"/>
              <a:t>when </a:t>
            </a:r>
            <a:r>
              <a:rPr lang="en-US" sz="2800" b="1" dirty="0" smtClean="0"/>
              <a:t>another action occurred.</a:t>
            </a:r>
            <a:endParaRPr lang="en-US" sz="20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9191" y="5664067"/>
            <a:ext cx="10832325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I </a:t>
            </a:r>
            <a:r>
              <a:rPr lang="en-US" sz="2800" dirty="0" smtClean="0">
                <a:solidFill>
                  <a:srgbClr val="C00000"/>
                </a:solidFill>
              </a:rPr>
              <a:t>was explaining </a:t>
            </a:r>
            <a:r>
              <a:rPr lang="en-US" sz="2800" dirty="0" smtClean="0"/>
              <a:t>my research when he interrupted me.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105319" y="3284278"/>
            <a:ext cx="920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55772" y="2616063"/>
            <a:ext cx="20096" cy="133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-Point Star 10"/>
          <p:cNvSpPr/>
          <p:nvPr/>
        </p:nvSpPr>
        <p:spPr>
          <a:xfrm>
            <a:off x="1526019" y="3004599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12749" y="6195219"/>
            <a:ext cx="9692640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i="1" dirty="0" smtClean="0"/>
              <a:t>Add was/were before the verb and –</a:t>
            </a:r>
            <a:r>
              <a:rPr lang="en-US" sz="2800" b="1" i="1" dirty="0" err="1" smtClean="0"/>
              <a:t>ing</a:t>
            </a:r>
            <a:r>
              <a:rPr lang="en-US" sz="2800" b="1" i="1" dirty="0" smtClean="0"/>
              <a:t> to the verb. </a:t>
            </a:r>
            <a:endParaRPr lang="en-US" sz="2000" b="1" i="1" dirty="0"/>
          </a:p>
        </p:txBody>
      </p:sp>
      <p:sp>
        <p:nvSpPr>
          <p:cNvPr id="9" name="5-Point Star 8"/>
          <p:cNvSpPr/>
          <p:nvPr/>
        </p:nvSpPr>
        <p:spPr>
          <a:xfrm>
            <a:off x="3466683" y="3004599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84768" y="3609477"/>
            <a:ext cx="1689455" cy="5237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explaining</a:t>
            </a:r>
          </a:p>
          <a:p>
            <a:pPr algn="ctr"/>
            <a:r>
              <a:rPr lang="en-US" sz="1800" dirty="0" smtClean="0"/>
              <a:t>research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657672" y="3621208"/>
            <a:ext cx="2281311" cy="7235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interrupting</a:t>
            </a:r>
            <a:endParaRPr lang="en-US" sz="1800" dirty="0"/>
          </a:p>
        </p:txBody>
      </p:sp>
      <p:sp>
        <p:nvSpPr>
          <p:cNvPr id="5" name="Arc 4"/>
          <p:cNvSpPr/>
          <p:nvPr/>
        </p:nvSpPr>
        <p:spPr>
          <a:xfrm rot="7996549">
            <a:off x="1857182" y="2279783"/>
            <a:ext cx="1908187" cy="2063184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interrupt bath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259" y="2542171"/>
            <a:ext cx="4016700" cy="285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915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EDD4A-2B46-485A-8DB7-35CB43F98385}"/>
              </a:ext>
            </a:extLst>
          </p:cNvPr>
          <p:cNvSpPr txBox="1">
            <a:spLocks/>
          </p:cNvSpPr>
          <p:nvPr/>
        </p:nvSpPr>
        <p:spPr>
          <a:xfrm>
            <a:off x="1968147" y="-270961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The Past Continuous</a:t>
            </a:r>
            <a:endParaRPr lang="en-CA" sz="5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9578" y="1034832"/>
            <a:ext cx="10751938" cy="11968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is </a:t>
            </a:r>
            <a:r>
              <a:rPr lang="en-US" sz="2800" dirty="0" smtClean="0"/>
              <a:t>also used </a:t>
            </a:r>
            <a:r>
              <a:rPr lang="en-US" sz="2800" dirty="0" smtClean="0"/>
              <a:t>to talk about an event that </a:t>
            </a:r>
            <a:r>
              <a:rPr lang="en-US" sz="2800" b="1" dirty="0" smtClean="0"/>
              <a:t>was in progress </a:t>
            </a:r>
            <a:r>
              <a:rPr lang="en-US" sz="2800" dirty="0" smtClean="0"/>
              <a:t>at a </a:t>
            </a:r>
            <a:r>
              <a:rPr lang="en-US" sz="2800" b="1" dirty="0" smtClean="0"/>
              <a:t>specific point of time in the past</a:t>
            </a:r>
            <a:r>
              <a:rPr lang="en-US" sz="2800" dirty="0"/>
              <a:t> </a:t>
            </a:r>
            <a:r>
              <a:rPr lang="en-US" sz="2800" dirty="0" smtClean="0"/>
              <a:t>with an emphasis on its </a:t>
            </a:r>
            <a:r>
              <a:rPr lang="en-US" sz="2800" b="1" dirty="0" smtClean="0"/>
              <a:t>duration</a:t>
            </a:r>
            <a:r>
              <a:rPr lang="en-US" sz="2800" dirty="0" smtClean="0"/>
              <a:t>.</a:t>
            </a:r>
            <a:endParaRPr lang="en-US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9191" y="5939005"/>
            <a:ext cx="10832325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We </a:t>
            </a:r>
            <a:r>
              <a:rPr lang="en-US" sz="2800" dirty="0" smtClean="0">
                <a:solidFill>
                  <a:srgbClr val="C00000"/>
                </a:solidFill>
              </a:rPr>
              <a:t>were scrolling</a:t>
            </a:r>
            <a:r>
              <a:rPr lang="en-US" sz="2800" dirty="0" smtClean="0"/>
              <a:t> Instagram for three hours last night.</a:t>
            </a:r>
            <a:endParaRPr lang="en-US" sz="2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105319" y="3284278"/>
            <a:ext cx="920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55772" y="2616063"/>
            <a:ext cx="20096" cy="133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-Point Star 10"/>
          <p:cNvSpPr/>
          <p:nvPr/>
        </p:nvSpPr>
        <p:spPr>
          <a:xfrm>
            <a:off x="1526019" y="3004599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5" name="Arc 4"/>
          <p:cNvSpPr/>
          <p:nvPr/>
        </p:nvSpPr>
        <p:spPr>
          <a:xfrm rot="8990316">
            <a:off x="1780047" y="823929"/>
            <a:ext cx="2869536" cy="3584269"/>
          </a:xfrm>
          <a:prstGeom prst="arc">
            <a:avLst>
              <a:gd name="adj1" fmla="val 16704974"/>
              <a:gd name="adj2" fmla="val 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4405013">
            <a:off x="3413679" y="2347351"/>
            <a:ext cx="859632" cy="299242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too much time on inst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81" y="2107157"/>
            <a:ext cx="3499802" cy="349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297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EDD4A-2B46-485A-8DB7-35CB43F98385}"/>
              </a:ext>
            </a:extLst>
          </p:cNvPr>
          <p:cNvSpPr txBox="1">
            <a:spLocks/>
          </p:cNvSpPr>
          <p:nvPr/>
        </p:nvSpPr>
        <p:spPr>
          <a:xfrm>
            <a:off x="1505920" y="-270961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The Present Continuous</a:t>
            </a:r>
            <a:endParaRPr lang="en-CA" sz="5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12749" y="1139494"/>
            <a:ext cx="9692640" cy="58332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is used to describe an action that </a:t>
            </a:r>
            <a:r>
              <a:rPr lang="en-US" sz="2800" b="1" dirty="0" smtClean="0"/>
              <a:t>is occurring right now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6235" y="6195219"/>
            <a:ext cx="10832325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Taylor Swift </a:t>
            </a:r>
            <a:r>
              <a:rPr lang="en-US" sz="2800" dirty="0" smtClean="0">
                <a:solidFill>
                  <a:srgbClr val="C00000"/>
                </a:solidFill>
              </a:rPr>
              <a:t>is dating </a:t>
            </a:r>
            <a:r>
              <a:rPr lang="en-US" sz="2800" dirty="0" smtClean="0"/>
              <a:t>a British actor again.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endParaRPr lang="en-US" sz="2800" dirty="0" smtClean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105319" y="2600993"/>
            <a:ext cx="920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55772" y="1972970"/>
            <a:ext cx="20096" cy="133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-Point Star 10"/>
          <p:cNvSpPr/>
          <p:nvPr/>
        </p:nvSpPr>
        <p:spPr>
          <a:xfrm>
            <a:off x="1526019" y="2321314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4" name="Arc 13"/>
          <p:cNvSpPr/>
          <p:nvPr/>
        </p:nvSpPr>
        <p:spPr>
          <a:xfrm rot="5400000">
            <a:off x="4693014" y="827027"/>
            <a:ext cx="1415948" cy="3627453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5154804" y="2321313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pic>
        <p:nvPicPr>
          <p:cNvPr id="4098" name="Picture 2" descr="Image result for taylor swift dating british a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980" y="3223780"/>
            <a:ext cx="4125697" cy="290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10" y="3269208"/>
            <a:ext cx="2663014" cy="2763897"/>
          </a:xfrm>
          <a:prstGeom prst="rect">
            <a:avLst/>
          </a:prstGeom>
        </p:spPr>
      </p:pic>
      <p:sp>
        <p:nvSpPr>
          <p:cNvPr id="5" name="Arc 4"/>
          <p:cNvSpPr/>
          <p:nvPr/>
        </p:nvSpPr>
        <p:spPr>
          <a:xfrm rot="8928848">
            <a:off x="1499535" y="-1205184"/>
            <a:ext cx="5844472" cy="4743074"/>
          </a:xfrm>
          <a:prstGeom prst="arc">
            <a:avLst>
              <a:gd name="adj1" fmla="val 16704974"/>
              <a:gd name="adj2" fmla="val 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04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EDD4A-2B46-485A-8DB7-35CB43F98385}"/>
              </a:ext>
            </a:extLst>
          </p:cNvPr>
          <p:cNvSpPr txBox="1">
            <a:spLocks/>
          </p:cNvSpPr>
          <p:nvPr/>
        </p:nvSpPr>
        <p:spPr>
          <a:xfrm>
            <a:off x="1505920" y="-270961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The Future Continuous</a:t>
            </a:r>
            <a:endParaRPr lang="en-CA" sz="5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12749" y="1026946"/>
            <a:ext cx="9692640" cy="14765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is used to describe an action that </a:t>
            </a:r>
            <a:r>
              <a:rPr lang="en-US" sz="2800" b="1" dirty="0" smtClean="0"/>
              <a:t>will occur </a:t>
            </a:r>
            <a:r>
              <a:rPr lang="en-US" sz="2800" dirty="0" smtClean="0"/>
              <a:t>over a </a:t>
            </a:r>
            <a:r>
              <a:rPr lang="en-US" sz="2800" b="1" dirty="0" smtClean="0"/>
              <a:t>period of time </a:t>
            </a:r>
            <a:r>
              <a:rPr lang="en-US" sz="2800" dirty="0" smtClean="0"/>
              <a:t>at a </a:t>
            </a:r>
            <a:r>
              <a:rPr lang="en-US" sz="2800" b="1" dirty="0" smtClean="0"/>
              <a:t>specific point in the future.</a:t>
            </a:r>
            <a:endParaRPr lang="en-US" sz="28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9190" y="5641836"/>
            <a:ext cx="10832325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I </a:t>
            </a:r>
            <a:r>
              <a:rPr lang="en-US" sz="2800" dirty="0" smtClean="0">
                <a:solidFill>
                  <a:srgbClr val="C00000"/>
                </a:solidFill>
              </a:rPr>
              <a:t>will be sleeping </a:t>
            </a:r>
            <a:r>
              <a:rPr lang="en-US" sz="2800" dirty="0" smtClean="0"/>
              <a:t>by the time you leave for the party.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105319" y="3495297"/>
            <a:ext cx="920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55772" y="2867274"/>
            <a:ext cx="20096" cy="133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c 4"/>
          <p:cNvSpPr/>
          <p:nvPr/>
        </p:nvSpPr>
        <p:spPr>
          <a:xfrm rot="8928848">
            <a:off x="5494628" y="1737233"/>
            <a:ext cx="1792243" cy="2666534"/>
          </a:xfrm>
          <a:prstGeom prst="arc">
            <a:avLst>
              <a:gd name="adj1" fmla="val 16704974"/>
              <a:gd name="adj2" fmla="val 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5723158">
            <a:off x="5977876" y="2102840"/>
            <a:ext cx="1753014" cy="263772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6640691" y="3216449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59032" y="6158883"/>
            <a:ext cx="9692640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i="1" dirty="0" smtClean="0"/>
              <a:t>Use will be + </a:t>
            </a:r>
            <a:r>
              <a:rPr lang="en-US" sz="2800" b="1" i="1" dirty="0" err="1" smtClean="0"/>
              <a:t>ing</a:t>
            </a:r>
            <a:endParaRPr lang="en-US" sz="2000" b="1" i="1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532308" y="2539833"/>
            <a:ext cx="2212573" cy="3994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t</a:t>
            </a:r>
            <a:r>
              <a:rPr lang="en-US" sz="1800" dirty="0" smtClean="0"/>
              <a:t>he time you leave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201098" y="2824556"/>
            <a:ext cx="1495934" cy="3204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sleeping starts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10" y="1953812"/>
            <a:ext cx="2588563" cy="35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07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EDD4A-2B46-485A-8DB7-35CB43F98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0" y="0"/>
            <a:ext cx="9692640" cy="1325562"/>
          </a:xfrm>
        </p:spPr>
        <p:txBody>
          <a:bodyPr>
            <a:normAutofit/>
          </a:bodyPr>
          <a:lstStyle/>
          <a:p>
            <a:r>
              <a:rPr lang="en-CA" sz="5400" dirty="0" smtClean="0"/>
              <a:t>4 types of tenses</a:t>
            </a:r>
            <a:endParaRPr lang="en-CA" sz="5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069377" y="1684962"/>
            <a:ext cx="57427" cy="45672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765306" y="3690561"/>
            <a:ext cx="7173211" cy="20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578872" y="1797919"/>
            <a:ext cx="27947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500" b="1" dirty="0" smtClean="0"/>
              <a:t>Perfect tenses</a:t>
            </a:r>
          </a:p>
          <a:p>
            <a:pPr marL="342900" indent="-342900">
              <a:buFontTx/>
              <a:buChar char="-"/>
            </a:pPr>
            <a:r>
              <a:rPr lang="en-CA" sz="2500" dirty="0"/>
              <a:t>p</a:t>
            </a:r>
            <a:r>
              <a:rPr lang="en-CA" sz="2500" dirty="0" smtClean="0"/>
              <a:t>ast</a:t>
            </a:r>
          </a:p>
          <a:p>
            <a:pPr marL="342900" indent="-342900">
              <a:buFontTx/>
              <a:buChar char="-"/>
            </a:pPr>
            <a:r>
              <a:rPr lang="en-CA" sz="2500" dirty="0"/>
              <a:t>p</a:t>
            </a:r>
            <a:r>
              <a:rPr lang="en-CA" sz="2500" dirty="0" smtClean="0"/>
              <a:t>resent</a:t>
            </a:r>
          </a:p>
          <a:p>
            <a:pPr marL="342900" indent="-342900">
              <a:buFontTx/>
              <a:buChar char="-"/>
            </a:pPr>
            <a:r>
              <a:rPr lang="en-CA" sz="2500" dirty="0" smtClean="0"/>
              <a:t>future </a:t>
            </a:r>
            <a:endParaRPr lang="en-US" sz="2500" dirty="0"/>
          </a:p>
        </p:txBody>
      </p:sp>
      <p:sp>
        <p:nvSpPr>
          <p:cNvPr id="10" name="Rectangle 9"/>
          <p:cNvSpPr/>
          <p:nvPr/>
        </p:nvSpPr>
        <p:spPr>
          <a:xfrm>
            <a:off x="1785729" y="1797919"/>
            <a:ext cx="27947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b="1" dirty="0"/>
              <a:t>Simple </a:t>
            </a:r>
            <a:r>
              <a:rPr lang="en-CA" sz="2500" b="1" dirty="0" smtClean="0"/>
              <a:t>tenses</a:t>
            </a:r>
          </a:p>
          <a:p>
            <a:pPr marL="342900" indent="-342900" algn="r">
              <a:buFontTx/>
              <a:buChar char="-"/>
            </a:pPr>
            <a:r>
              <a:rPr lang="en-CA" sz="2500" dirty="0"/>
              <a:t>p</a:t>
            </a:r>
            <a:r>
              <a:rPr lang="en-CA" sz="2500" dirty="0" smtClean="0"/>
              <a:t>ast</a:t>
            </a:r>
          </a:p>
          <a:p>
            <a:pPr marL="342900" indent="-342900" algn="r">
              <a:buFontTx/>
              <a:buChar char="-"/>
            </a:pPr>
            <a:r>
              <a:rPr lang="en-CA" sz="2500" dirty="0"/>
              <a:t>p</a:t>
            </a:r>
            <a:r>
              <a:rPr lang="en-CA" sz="2500" dirty="0" smtClean="0"/>
              <a:t>resent</a:t>
            </a:r>
          </a:p>
          <a:p>
            <a:pPr marL="342900" indent="-342900" algn="r">
              <a:buFontTx/>
              <a:buChar char="-"/>
            </a:pPr>
            <a:r>
              <a:rPr lang="en-CA" sz="2500" dirty="0" smtClean="0"/>
              <a:t>future </a:t>
            </a:r>
            <a:endParaRPr lang="en-US" sz="2500" dirty="0"/>
          </a:p>
        </p:txBody>
      </p:sp>
      <p:sp>
        <p:nvSpPr>
          <p:cNvPr id="11" name="Rectangle 10"/>
          <p:cNvSpPr/>
          <p:nvPr/>
        </p:nvSpPr>
        <p:spPr>
          <a:xfrm>
            <a:off x="1009169" y="3892478"/>
            <a:ext cx="3571261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b="1" dirty="0" smtClean="0"/>
              <a:t>Progressive/</a:t>
            </a:r>
          </a:p>
          <a:p>
            <a:pPr algn="r"/>
            <a:r>
              <a:rPr lang="en-CA" sz="2500" b="1" dirty="0" smtClean="0"/>
              <a:t>Continuous tenses</a:t>
            </a:r>
          </a:p>
          <a:p>
            <a:pPr marL="342900" indent="-342900" algn="r">
              <a:buFontTx/>
              <a:buChar char="-"/>
            </a:pPr>
            <a:r>
              <a:rPr lang="en-CA" sz="2500" dirty="0"/>
              <a:t>p</a:t>
            </a:r>
            <a:r>
              <a:rPr lang="en-CA" sz="2500" dirty="0" smtClean="0"/>
              <a:t>ast</a:t>
            </a:r>
          </a:p>
          <a:p>
            <a:pPr marL="342900" indent="-342900" algn="r">
              <a:buFontTx/>
              <a:buChar char="-"/>
            </a:pPr>
            <a:r>
              <a:rPr lang="en-CA" sz="2500" dirty="0"/>
              <a:t>p</a:t>
            </a:r>
            <a:r>
              <a:rPr lang="en-CA" sz="2500" dirty="0" smtClean="0"/>
              <a:t>resent</a:t>
            </a:r>
          </a:p>
          <a:p>
            <a:pPr marL="342900" indent="-342900" algn="r">
              <a:buFontTx/>
              <a:buChar char="-"/>
            </a:pPr>
            <a:r>
              <a:rPr lang="en-CA" sz="2500" dirty="0" smtClean="0"/>
              <a:t>future </a:t>
            </a:r>
            <a:endParaRPr lang="en-US" sz="2500" dirty="0"/>
          </a:p>
        </p:txBody>
      </p:sp>
      <p:sp>
        <p:nvSpPr>
          <p:cNvPr id="12" name="Rectangle 11"/>
          <p:cNvSpPr/>
          <p:nvPr/>
        </p:nvSpPr>
        <p:spPr>
          <a:xfrm>
            <a:off x="5578872" y="3892478"/>
            <a:ext cx="3571261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500" b="1" dirty="0" smtClean="0"/>
              <a:t>Perfect progressive </a:t>
            </a:r>
          </a:p>
          <a:p>
            <a:r>
              <a:rPr lang="en-CA" sz="2500" b="1" dirty="0" smtClean="0"/>
              <a:t>tenses</a:t>
            </a:r>
          </a:p>
          <a:p>
            <a:pPr marL="342900" indent="-342900">
              <a:buFontTx/>
              <a:buChar char="-"/>
            </a:pPr>
            <a:r>
              <a:rPr lang="en-CA" sz="2500" dirty="0"/>
              <a:t>p</a:t>
            </a:r>
            <a:r>
              <a:rPr lang="en-CA" sz="2500" dirty="0" smtClean="0"/>
              <a:t>ast</a:t>
            </a:r>
          </a:p>
          <a:p>
            <a:pPr marL="342900" indent="-342900">
              <a:buFontTx/>
              <a:buChar char="-"/>
            </a:pPr>
            <a:r>
              <a:rPr lang="en-CA" sz="2500" dirty="0"/>
              <a:t>p</a:t>
            </a:r>
            <a:r>
              <a:rPr lang="en-CA" sz="2500" dirty="0" smtClean="0"/>
              <a:t>resent</a:t>
            </a:r>
          </a:p>
          <a:p>
            <a:pPr marL="342900" indent="-342900">
              <a:buFontTx/>
              <a:buChar char="-"/>
            </a:pPr>
            <a:r>
              <a:rPr lang="en-CA" sz="2500" dirty="0" smtClean="0"/>
              <a:t>future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9144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06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840" y="-350255"/>
            <a:ext cx="9692640" cy="1325562"/>
          </a:xfrm>
        </p:spPr>
        <p:txBody>
          <a:bodyPr>
            <a:normAutofit/>
          </a:bodyPr>
          <a:lstStyle/>
          <a:p>
            <a:r>
              <a:rPr lang="en-US" sz="5400" dirty="0" smtClean="0"/>
              <a:t>Perfect Progressive Tenses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0" y="942873"/>
            <a:ext cx="10928996" cy="16378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2800" dirty="0" smtClean="0"/>
              <a:t>are a </a:t>
            </a:r>
            <a:r>
              <a:rPr lang="en-CA" sz="2800" b="1" dirty="0"/>
              <a:t>combination</a:t>
            </a:r>
            <a:r>
              <a:rPr lang="en-CA" sz="2800" dirty="0"/>
              <a:t> of </a:t>
            </a:r>
            <a:r>
              <a:rPr lang="en-CA" sz="2800" b="1" dirty="0"/>
              <a:t>perfect</a:t>
            </a:r>
            <a:r>
              <a:rPr lang="en-CA" sz="2800" dirty="0"/>
              <a:t> (completed before) and </a:t>
            </a:r>
            <a:r>
              <a:rPr lang="en-CA" sz="2800" b="1" dirty="0"/>
              <a:t>progressive</a:t>
            </a:r>
            <a:r>
              <a:rPr lang="en-CA" sz="2800" dirty="0"/>
              <a:t> (ongoing) </a:t>
            </a:r>
            <a:r>
              <a:rPr lang="en-CA" sz="2800" dirty="0" smtClean="0"/>
              <a:t>tenses. They show that something </a:t>
            </a:r>
            <a:r>
              <a:rPr lang="en-CA" sz="2800" b="1" dirty="0"/>
              <a:t>began</a:t>
            </a:r>
            <a:r>
              <a:rPr lang="en-CA" sz="2800" dirty="0"/>
              <a:t>, </a:t>
            </a:r>
            <a:r>
              <a:rPr lang="en-CA" sz="2800" b="1" dirty="0"/>
              <a:t>continued</a:t>
            </a:r>
            <a:r>
              <a:rPr lang="en-CA" sz="2800" dirty="0"/>
              <a:t>, and </a:t>
            </a:r>
            <a:r>
              <a:rPr lang="en-CA" sz="2800" b="1" dirty="0"/>
              <a:t>ended</a:t>
            </a:r>
            <a:r>
              <a:rPr lang="en-CA" sz="2800" dirty="0"/>
              <a:t> </a:t>
            </a:r>
            <a:r>
              <a:rPr lang="en-CA" sz="2800" b="1" i="1" dirty="0"/>
              <a:t>before</a:t>
            </a:r>
            <a:r>
              <a:rPr lang="en-CA" sz="2800" dirty="0"/>
              <a:t> </a:t>
            </a:r>
            <a:r>
              <a:rPr lang="en-CA" sz="2800" b="1" dirty="0"/>
              <a:t>another </a:t>
            </a:r>
            <a:r>
              <a:rPr lang="en-CA" sz="2800" b="1" dirty="0" smtClean="0"/>
              <a:t>action</a:t>
            </a:r>
            <a:r>
              <a:rPr lang="en-CA" sz="2800" dirty="0" smtClean="0"/>
              <a:t>.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02965" y="2889520"/>
            <a:ext cx="9532568" cy="3082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423467" y="2364516"/>
            <a:ext cx="0" cy="36757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-431909" y="2333694"/>
            <a:ext cx="279470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b="1" smtClean="0"/>
              <a:t>past</a:t>
            </a:r>
            <a:endParaRPr lang="en-CA" sz="2500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3172608" y="2343968"/>
            <a:ext cx="279470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b="1" dirty="0" smtClean="0"/>
              <a:t>present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77125" y="2364516"/>
            <a:ext cx="279470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b="1" dirty="0" smtClean="0"/>
              <a:t>future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9830" y="2965520"/>
            <a:ext cx="272641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dirty="0" smtClean="0"/>
              <a:t>My younger brother</a:t>
            </a:r>
          </a:p>
          <a:p>
            <a:pPr algn="r"/>
            <a:r>
              <a:rPr lang="en-CA" sz="2500" dirty="0">
                <a:solidFill>
                  <a:srgbClr val="FF0000"/>
                </a:solidFill>
              </a:rPr>
              <a:t>h</a:t>
            </a:r>
            <a:r>
              <a:rPr lang="en-CA" sz="2500" dirty="0" smtClean="0">
                <a:solidFill>
                  <a:srgbClr val="FF0000"/>
                </a:solidFill>
              </a:rPr>
              <a:t>ad been watching</a:t>
            </a:r>
          </a:p>
          <a:p>
            <a:pPr algn="r"/>
            <a:r>
              <a:rPr lang="en-CA" sz="2500" dirty="0" smtClean="0"/>
              <a:t>Netflix for 15 hours when our mom unplugged the internet. </a:t>
            </a:r>
            <a:endParaRPr lang="en-CA" sz="2500" dirty="0" smtClean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58858" y="3132727"/>
            <a:ext cx="2654622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dirty="0" smtClean="0"/>
              <a:t> I </a:t>
            </a:r>
            <a:r>
              <a:rPr lang="en-CA" sz="2500" dirty="0" smtClean="0">
                <a:solidFill>
                  <a:srgbClr val="FF0000"/>
                </a:solidFill>
              </a:rPr>
              <a:t>will have been waiting </a:t>
            </a:r>
            <a:r>
              <a:rPr lang="en-CA" sz="2500" dirty="0" smtClean="0"/>
              <a:t>three hours to watch my favourite show by the time she leaves for work.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7923" y="3041427"/>
            <a:ext cx="281920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dirty="0" smtClean="0"/>
              <a:t>She </a:t>
            </a:r>
            <a:r>
              <a:rPr lang="en-CA" sz="2500" dirty="0" smtClean="0">
                <a:solidFill>
                  <a:srgbClr val="FF0000"/>
                </a:solidFill>
              </a:rPr>
              <a:t>has been refusing </a:t>
            </a:r>
            <a:r>
              <a:rPr lang="en-CA" sz="2500" dirty="0" smtClean="0"/>
              <a:t>to reconnect the internet all day.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7524869" y="2371073"/>
            <a:ext cx="0" cy="36757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376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9" y="3284278"/>
            <a:ext cx="1778559" cy="1879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EDD4A-2B46-485A-8DB7-35CB43F98385}"/>
              </a:ext>
            </a:extLst>
          </p:cNvPr>
          <p:cNvSpPr txBox="1">
            <a:spLocks/>
          </p:cNvSpPr>
          <p:nvPr/>
        </p:nvSpPr>
        <p:spPr>
          <a:xfrm>
            <a:off x="1968147" y="-270961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Past Perfect Continuous</a:t>
            </a:r>
            <a:endParaRPr lang="en-CA" sz="5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12749" y="1039939"/>
            <a:ext cx="9692640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is used to </a:t>
            </a:r>
            <a:r>
              <a:rPr lang="en-US" sz="2800" b="1" dirty="0" smtClean="0"/>
              <a:t>emphasize the duration </a:t>
            </a:r>
            <a:r>
              <a:rPr lang="en-US" sz="2800" dirty="0" smtClean="0"/>
              <a:t>of an action that was completed </a:t>
            </a:r>
            <a:r>
              <a:rPr lang="en-US" sz="2800" b="1" dirty="0" smtClean="0"/>
              <a:t>before another event or action </a:t>
            </a:r>
            <a:r>
              <a:rPr lang="en-US" sz="2800" dirty="0" smtClean="0"/>
              <a:t>in the past. </a:t>
            </a:r>
            <a:endParaRPr lang="en-US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3631" y="4989576"/>
            <a:ext cx="10832325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She </a:t>
            </a:r>
            <a:r>
              <a:rPr lang="en-US" sz="2800" dirty="0" smtClean="0">
                <a:solidFill>
                  <a:srgbClr val="C00000"/>
                </a:solidFill>
              </a:rPr>
              <a:t>had been walking </a:t>
            </a:r>
            <a:r>
              <a:rPr lang="en-US" sz="2800" dirty="0" smtClean="0"/>
              <a:t>around the </a:t>
            </a:r>
            <a:r>
              <a:rPr lang="en-US" sz="2800" dirty="0" err="1" smtClean="0"/>
              <a:t>neighbourhood</a:t>
            </a:r>
            <a:r>
              <a:rPr lang="en-US" sz="2800" dirty="0" smtClean="0"/>
              <a:t> for three hours before she finally found the taco truck.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105319" y="3284278"/>
            <a:ext cx="920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55772" y="2616063"/>
            <a:ext cx="20096" cy="133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-Point Star 10"/>
          <p:cNvSpPr/>
          <p:nvPr/>
        </p:nvSpPr>
        <p:spPr>
          <a:xfrm>
            <a:off x="1526019" y="3004599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9034" y="6072416"/>
            <a:ext cx="9692640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i="1" dirty="0" smtClean="0"/>
              <a:t>Add </a:t>
            </a:r>
            <a:r>
              <a:rPr lang="en-US" sz="2800" b="1" i="1" dirty="0" smtClean="0"/>
              <a:t>had+ </a:t>
            </a:r>
            <a:r>
              <a:rPr lang="en-US" sz="2800" b="1" i="1" dirty="0" smtClean="0"/>
              <a:t>been + verb + –</a:t>
            </a:r>
            <a:r>
              <a:rPr lang="en-US" sz="2800" b="1" i="1" dirty="0" err="1" smtClean="0"/>
              <a:t>ing</a:t>
            </a:r>
            <a:r>
              <a:rPr lang="en-US" sz="2800" b="1" i="1" dirty="0" smtClean="0"/>
              <a:t>.</a:t>
            </a:r>
            <a:endParaRPr lang="en-US" sz="2000" b="1" i="1" dirty="0"/>
          </a:p>
        </p:txBody>
      </p:sp>
      <p:sp>
        <p:nvSpPr>
          <p:cNvPr id="9" name="5-Point Star 8"/>
          <p:cNvSpPr/>
          <p:nvPr/>
        </p:nvSpPr>
        <p:spPr>
          <a:xfrm>
            <a:off x="3466683" y="3004599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82922" y="3671422"/>
            <a:ext cx="1689455" cy="5237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started</a:t>
            </a:r>
          </a:p>
          <a:p>
            <a:pPr algn="ctr"/>
            <a:r>
              <a:rPr lang="en-US" sz="1800" dirty="0" smtClean="0"/>
              <a:t>walking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556472" y="3703119"/>
            <a:ext cx="2281311" cy="7235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f</a:t>
            </a:r>
            <a:r>
              <a:rPr lang="en-US" sz="1800" dirty="0" smtClean="0"/>
              <a:t>ound the taco truck</a:t>
            </a:r>
            <a:endParaRPr lang="en-US" sz="1800" dirty="0"/>
          </a:p>
        </p:txBody>
      </p:sp>
      <p:pic>
        <p:nvPicPr>
          <p:cNvPr id="5122" name="Picture 2" descr="Image result for taco stand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508" y="2412486"/>
            <a:ext cx="3147870" cy="211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898475" y="2918697"/>
            <a:ext cx="1689455" cy="5237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3 hours</a:t>
            </a:r>
          </a:p>
        </p:txBody>
      </p:sp>
    </p:spTree>
    <p:extLst>
      <p:ext uri="{BB962C8B-B14F-4D97-AF65-F5344CB8AC3E}">
        <p14:creationId xmlns:p14="http://schemas.microsoft.com/office/powerpoint/2010/main" val="2755881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34602" y="3284278"/>
            <a:ext cx="2321170" cy="1510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EDD4A-2B46-485A-8DB7-35CB43F98385}"/>
              </a:ext>
            </a:extLst>
          </p:cNvPr>
          <p:cNvSpPr txBox="1">
            <a:spLocks/>
          </p:cNvSpPr>
          <p:nvPr/>
        </p:nvSpPr>
        <p:spPr>
          <a:xfrm>
            <a:off x="1105319" y="-264215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Present Perfect Continuous</a:t>
            </a:r>
            <a:endParaRPr lang="en-CA" sz="5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12749" y="1139494"/>
            <a:ext cx="9692640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is used to describe the </a:t>
            </a:r>
            <a:r>
              <a:rPr lang="en-US" sz="2800" b="1" dirty="0" smtClean="0"/>
              <a:t>duration of an action </a:t>
            </a:r>
            <a:r>
              <a:rPr lang="en-US" sz="2800" dirty="0" smtClean="0"/>
              <a:t>that </a:t>
            </a:r>
            <a:r>
              <a:rPr lang="en-US" sz="2800" b="1" dirty="0" smtClean="0"/>
              <a:t>began</a:t>
            </a:r>
            <a:r>
              <a:rPr lang="en-US" sz="2800" dirty="0" smtClean="0"/>
              <a:t> </a:t>
            </a:r>
            <a:r>
              <a:rPr lang="en-US" sz="2800" b="1" dirty="0" smtClean="0"/>
              <a:t>in the past </a:t>
            </a:r>
            <a:r>
              <a:rPr lang="en-US" sz="2800" dirty="0" smtClean="0"/>
              <a:t>and </a:t>
            </a:r>
            <a:r>
              <a:rPr lang="en-US" sz="2800" b="1" dirty="0" smtClean="0"/>
              <a:t>continues in the present</a:t>
            </a:r>
            <a:r>
              <a:rPr lang="en-US" sz="2800" dirty="0" smtClean="0"/>
              <a:t>. </a:t>
            </a:r>
            <a:endParaRPr lang="en-US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2906" y="5714686"/>
            <a:ext cx="10832325" cy="1635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Drake </a:t>
            </a:r>
            <a:r>
              <a:rPr lang="en-US" sz="2800" dirty="0" smtClean="0">
                <a:solidFill>
                  <a:srgbClr val="C00000"/>
                </a:solidFill>
              </a:rPr>
              <a:t>has been dancing </a:t>
            </a:r>
            <a:r>
              <a:rPr lang="en-US" sz="2800" dirty="0" smtClean="0"/>
              <a:t>all afternoon.</a:t>
            </a:r>
          </a:p>
          <a:p>
            <a:pPr algn="ctr"/>
            <a:r>
              <a:rPr lang="en-US" sz="2800" dirty="0" smtClean="0"/>
              <a:t>(He is still dancing).</a:t>
            </a:r>
            <a:endParaRPr lang="en-US" sz="2800" dirty="0"/>
          </a:p>
          <a:p>
            <a:pPr algn="ctr"/>
            <a:endParaRPr lang="en-US" sz="2800" dirty="0" smtClean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105319" y="3284278"/>
            <a:ext cx="920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55772" y="2616063"/>
            <a:ext cx="20096" cy="133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-Point Star 10"/>
          <p:cNvSpPr/>
          <p:nvPr/>
        </p:nvSpPr>
        <p:spPr>
          <a:xfrm>
            <a:off x="2828610" y="3049908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5154804" y="3029013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pic>
        <p:nvPicPr>
          <p:cNvPr id="7170" name="Picture 2" descr="Image result for drake danc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260" y="2608559"/>
            <a:ext cx="4092146" cy="254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833322" y="3577199"/>
            <a:ext cx="2281311" cy="7235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starts dancing</a:t>
            </a:r>
            <a:endParaRPr lang="en-US" sz="18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2116" y="2845272"/>
            <a:ext cx="2281311" cy="7235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all afternoon</a:t>
            </a:r>
            <a:endParaRPr lang="en-US" sz="18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114633" y="3568818"/>
            <a:ext cx="2281311" cy="7235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still dancing now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11017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1612" y="3284278"/>
            <a:ext cx="864159" cy="1510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EDD4A-2B46-485A-8DB7-35CB43F98385}"/>
              </a:ext>
            </a:extLst>
          </p:cNvPr>
          <p:cNvSpPr txBox="1">
            <a:spLocks/>
          </p:cNvSpPr>
          <p:nvPr/>
        </p:nvSpPr>
        <p:spPr>
          <a:xfrm>
            <a:off x="1105319" y="-264215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Present Perfect Continuous</a:t>
            </a:r>
            <a:endParaRPr lang="en-CA" sz="5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12749" y="1139494"/>
            <a:ext cx="9692640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is also used to describe events that </a:t>
            </a:r>
            <a:r>
              <a:rPr lang="en-US" sz="2800" b="1" dirty="0" smtClean="0"/>
              <a:t>have been in progress recently</a:t>
            </a:r>
            <a:r>
              <a:rPr lang="en-US" sz="2800" dirty="0" smtClean="0"/>
              <a:t> and are </a:t>
            </a:r>
            <a:r>
              <a:rPr lang="en-US" sz="2800" b="1" dirty="0" smtClean="0"/>
              <a:t>rather temporary</a:t>
            </a:r>
            <a:r>
              <a:rPr lang="en-US" sz="2800" dirty="0" smtClean="0"/>
              <a:t>. </a:t>
            </a:r>
            <a:endParaRPr lang="en-US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9191" y="5097103"/>
            <a:ext cx="10832325" cy="1635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They </a:t>
            </a:r>
            <a:r>
              <a:rPr lang="en-US" sz="2800" dirty="0" smtClean="0">
                <a:solidFill>
                  <a:srgbClr val="C00000"/>
                </a:solidFill>
              </a:rPr>
              <a:t>have been travelling </a:t>
            </a:r>
            <a:r>
              <a:rPr lang="en-US" sz="2800" dirty="0" smtClean="0"/>
              <a:t>in Australia for the last two months, but they will come home soon.</a:t>
            </a:r>
            <a:endParaRPr lang="en-US" sz="2800" dirty="0"/>
          </a:p>
          <a:p>
            <a:pPr algn="ctr"/>
            <a:endParaRPr lang="en-US" sz="2800" dirty="0" smtClean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105319" y="3284278"/>
            <a:ext cx="920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55772" y="2616063"/>
            <a:ext cx="20096" cy="133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-Point Star 10"/>
          <p:cNvSpPr/>
          <p:nvPr/>
        </p:nvSpPr>
        <p:spPr>
          <a:xfrm>
            <a:off x="4275573" y="3049908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5154804" y="3029013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59034" y="6019201"/>
            <a:ext cx="9692640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i="1" dirty="0" smtClean="0"/>
              <a:t>Add has/have + been + verb +-</a:t>
            </a:r>
            <a:r>
              <a:rPr lang="en-US" sz="2800" b="1" i="1" dirty="0" err="1" smtClean="0"/>
              <a:t>ing</a:t>
            </a:r>
            <a:endParaRPr lang="en-US" sz="2000" b="1" i="1" dirty="0"/>
          </a:p>
        </p:txBody>
      </p:sp>
      <p:pic>
        <p:nvPicPr>
          <p:cNvPr id="8194" name="Picture 2" descr="Image result for travel austra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89" y="2426253"/>
            <a:ext cx="394335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3084509" y="2746893"/>
            <a:ext cx="2281311" cy="7235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started travelling</a:t>
            </a:r>
            <a:endParaRPr lang="en-US" sz="18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783035" y="3491883"/>
            <a:ext cx="2281311" cy="7235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2 months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94046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463201" y="3221445"/>
            <a:ext cx="1474998" cy="1703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EDD4A-2B46-485A-8DB7-35CB43F98385}"/>
              </a:ext>
            </a:extLst>
          </p:cNvPr>
          <p:cNvSpPr txBox="1">
            <a:spLocks/>
          </p:cNvSpPr>
          <p:nvPr/>
        </p:nvSpPr>
        <p:spPr>
          <a:xfrm>
            <a:off x="1165607" y="-264215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Future Perfect Continuous</a:t>
            </a:r>
            <a:endParaRPr lang="en-CA" sz="5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3196" y="1076554"/>
            <a:ext cx="10235051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describes an action that has been </a:t>
            </a:r>
            <a:r>
              <a:rPr lang="en-US" sz="2800" b="1" dirty="0" smtClean="0"/>
              <a:t>in progress for a duration of time before another event </a:t>
            </a:r>
            <a:r>
              <a:rPr lang="en-US" sz="2800" dirty="0" smtClean="0"/>
              <a:t>or time in the future.</a:t>
            </a:r>
            <a:endParaRPr lang="en-US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9191" y="5145293"/>
            <a:ext cx="10832325" cy="1635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By the time he finishes law school, he </a:t>
            </a:r>
            <a:r>
              <a:rPr lang="en-US" sz="2800" dirty="0" smtClean="0">
                <a:solidFill>
                  <a:srgbClr val="C00000"/>
                </a:solidFill>
              </a:rPr>
              <a:t>will have been living </a:t>
            </a:r>
            <a:r>
              <a:rPr lang="en-US" sz="2800" dirty="0" smtClean="0"/>
              <a:t>on </a:t>
            </a:r>
            <a:br>
              <a:rPr lang="en-US" sz="2800" dirty="0" smtClean="0"/>
            </a:br>
            <a:r>
              <a:rPr lang="en-US" sz="2800" dirty="0" smtClean="0"/>
              <a:t>macaroni and cheese for eight years straight.</a:t>
            </a:r>
            <a:endParaRPr lang="en-US" sz="2800" dirty="0"/>
          </a:p>
          <a:p>
            <a:pPr algn="ctr"/>
            <a:endParaRPr lang="en-US" sz="2800" dirty="0" smtClean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105319" y="3284278"/>
            <a:ext cx="920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55772" y="2616063"/>
            <a:ext cx="20096" cy="133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-Point Star 10"/>
          <p:cNvSpPr/>
          <p:nvPr/>
        </p:nvSpPr>
        <p:spPr>
          <a:xfrm>
            <a:off x="6207771" y="2976195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7757327" y="2966180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59034" y="6019201"/>
            <a:ext cx="9692640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i="1" dirty="0" smtClean="0"/>
              <a:t>Add will + has/have + been + verb +-</a:t>
            </a:r>
            <a:r>
              <a:rPr lang="en-US" sz="2800" b="1" i="1" dirty="0" err="1" smtClean="0"/>
              <a:t>ing</a:t>
            </a:r>
            <a:endParaRPr lang="en-US" sz="2000" b="1" i="1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657888" y="3625361"/>
            <a:ext cx="1689455" cy="5237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8 years before he finishes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168666" y="3666670"/>
            <a:ext cx="2281311" cy="7235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h</a:t>
            </a:r>
            <a:r>
              <a:rPr lang="en-US" sz="1800" dirty="0" smtClean="0"/>
              <a:t>e finishes law school</a:t>
            </a:r>
            <a:endParaRPr lang="en-US" sz="1800" dirty="0"/>
          </a:p>
        </p:txBody>
      </p:sp>
      <p:pic>
        <p:nvPicPr>
          <p:cNvPr id="9218" name="Picture 2" descr="Image result for macaroni and cheese poor stud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108" y="2299537"/>
            <a:ext cx="2999141" cy="224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316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06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Process 11"/>
          <p:cNvSpPr/>
          <p:nvPr/>
        </p:nvSpPr>
        <p:spPr>
          <a:xfrm>
            <a:off x="5976223" y="3564229"/>
            <a:ext cx="5006626" cy="2861692"/>
          </a:xfrm>
          <a:prstGeom prst="flowChartProcess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/>
          <p:cNvSpPr/>
          <p:nvPr/>
        </p:nvSpPr>
        <p:spPr>
          <a:xfrm>
            <a:off x="5976223" y="1802480"/>
            <a:ext cx="5006626" cy="1637944"/>
          </a:xfrm>
          <a:prstGeom prst="flowChartProcess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4938"/>
            <a:ext cx="9692640" cy="1325562"/>
          </a:xfrm>
        </p:spPr>
        <p:txBody>
          <a:bodyPr>
            <a:noAutofit/>
          </a:bodyPr>
          <a:lstStyle/>
          <a:p>
            <a:r>
              <a:rPr lang="en-CA" sz="5400" dirty="0" smtClean="0"/>
              <a:t>Avoiding shifts in verb tense</a:t>
            </a:r>
            <a:endParaRPr lang="en-CA" sz="5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5701" y="1943674"/>
            <a:ext cx="4885019" cy="1355555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 smtClean="0">
                <a:solidFill>
                  <a:schemeClr val="bg1">
                    <a:lumMod val="95000"/>
                  </a:schemeClr>
                </a:solidFill>
              </a:rPr>
              <a:t>INCORRECT</a:t>
            </a:r>
            <a:endParaRPr lang="en-CA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CA" dirty="0" smtClean="0"/>
              <a:t>She </a:t>
            </a:r>
            <a:r>
              <a:rPr lang="en-CA" b="1" dirty="0" smtClean="0"/>
              <a:t>caught</a:t>
            </a:r>
            <a:r>
              <a:rPr lang="en-CA" dirty="0" smtClean="0"/>
              <a:t> the bouquet and </a:t>
            </a:r>
            <a:r>
              <a:rPr lang="en-CA" b="1" dirty="0" smtClean="0"/>
              <a:t>throws</a:t>
            </a:r>
            <a:r>
              <a:rPr lang="en-CA" dirty="0" smtClean="0"/>
              <a:t> it to her sister.       </a:t>
            </a:r>
          </a:p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9256" y="3352840"/>
            <a:ext cx="4480560" cy="3664650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pPr marL="0" indent="0">
              <a:buNone/>
            </a:pPr>
            <a:r>
              <a:rPr lang="en-CA" sz="2400" dirty="0" smtClean="0">
                <a:solidFill>
                  <a:schemeClr val="bg1"/>
                </a:solidFill>
              </a:rPr>
              <a:t>CORRECT</a:t>
            </a:r>
            <a:endParaRPr lang="en-CA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dirty="0" smtClean="0"/>
              <a:t>She </a:t>
            </a:r>
            <a:r>
              <a:rPr lang="en-CA" b="1" dirty="0" smtClean="0"/>
              <a:t>caught</a:t>
            </a:r>
            <a:r>
              <a:rPr lang="en-CA" dirty="0" smtClean="0"/>
              <a:t> the bouquet and </a:t>
            </a:r>
            <a:r>
              <a:rPr lang="en-CA" b="1" dirty="0" smtClean="0"/>
              <a:t>threw</a:t>
            </a:r>
            <a:r>
              <a:rPr lang="en-CA" dirty="0" smtClean="0"/>
              <a:t> it to her sister.</a:t>
            </a:r>
          </a:p>
          <a:p>
            <a:pPr marL="0" indent="0">
              <a:buNone/>
            </a:pPr>
            <a:r>
              <a:rPr lang="en-CA" i="1" dirty="0"/>
              <a:t>o</a:t>
            </a:r>
            <a:r>
              <a:rPr lang="en-CA" i="1" dirty="0" smtClean="0"/>
              <a:t>r</a:t>
            </a:r>
          </a:p>
          <a:p>
            <a:pPr marL="0" indent="0">
              <a:buNone/>
            </a:pPr>
            <a:r>
              <a:rPr lang="en-CA" dirty="0" smtClean="0"/>
              <a:t>She </a:t>
            </a:r>
            <a:r>
              <a:rPr lang="en-CA" b="1" dirty="0" smtClean="0"/>
              <a:t>catches</a:t>
            </a:r>
            <a:r>
              <a:rPr lang="en-CA" dirty="0" smtClean="0"/>
              <a:t> the bouquet and </a:t>
            </a:r>
            <a:r>
              <a:rPr lang="en-CA" b="1" dirty="0" smtClean="0"/>
              <a:t>throws</a:t>
            </a:r>
            <a:r>
              <a:rPr lang="en-CA" dirty="0" smtClean="0"/>
              <a:t> it to her sister.</a:t>
            </a:r>
            <a:endParaRPr lang="en-CA" dirty="0"/>
          </a:p>
        </p:txBody>
      </p:sp>
      <p:pic>
        <p:nvPicPr>
          <p:cNvPr id="10242" name="Picture 2" descr="Image result for catch bouqu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41" y="2383611"/>
            <a:ext cx="4592098" cy="305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201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93F75E95-BEE9-4A62-B06A-31D509820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676627"/>
              </p:ext>
            </p:extLst>
          </p:nvPr>
        </p:nvGraphicFramePr>
        <p:xfrm>
          <a:off x="5566785" y="238418"/>
          <a:ext cx="5035735" cy="6299852"/>
        </p:xfrm>
        <a:graphic>
          <a:graphicData uri="http://schemas.openxmlformats.org/drawingml/2006/table">
            <a:tbl>
              <a:tblPr/>
              <a:tblGrid>
                <a:gridCol w="637194">
                  <a:extLst>
                    <a:ext uri="{9D8B030D-6E8A-4147-A177-3AD203B41FA5}">
                      <a16:colId xmlns:a16="http://schemas.microsoft.com/office/drawing/2014/main" xmlns="" val="2481054987"/>
                    </a:ext>
                  </a:extLst>
                </a:gridCol>
                <a:gridCol w="956017">
                  <a:extLst>
                    <a:ext uri="{9D8B030D-6E8A-4147-A177-3AD203B41FA5}">
                      <a16:colId xmlns:a16="http://schemas.microsoft.com/office/drawing/2014/main" xmlns="" val="577209147"/>
                    </a:ext>
                  </a:extLst>
                </a:gridCol>
                <a:gridCol w="944296">
                  <a:extLst>
                    <a:ext uri="{9D8B030D-6E8A-4147-A177-3AD203B41FA5}">
                      <a16:colId xmlns:a16="http://schemas.microsoft.com/office/drawing/2014/main" xmlns="" val="1140017319"/>
                    </a:ext>
                  </a:extLst>
                </a:gridCol>
                <a:gridCol w="1222707">
                  <a:extLst>
                    <a:ext uri="{9D8B030D-6E8A-4147-A177-3AD203B41FA5}">
                      <a16:colId xmlns:a16="http://schemas.microsoft.com/office/drawing/2014/main" xmlns="" val="1398398886"/>
                    </a:ext>
                  </a:extLst>
                </a:gridCol>
                <a:gridCol w="1275521">
                  <a:extLst>
                    <a:ext uri="{9D8B030D-6E8A-4147-A177-3AD203B41FA5}">
                      <a16:colId xmlns:a16="http://schemas.microsoft.com/office/drawing/2014/main" xmlns="" val="1609644886"/>
                    </a:ext>
                  </a:extLst>
                </a:gridCol>
              </a:tblGrid>
              <a:tr h="6966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dirty="0">
                          <a:effectLst/>
                          <a:latin typeface="Times New Roman" panose="02020603050405020304" pitchFamily="18" charset="0"/>
                        </a:rPr>
                        <a:t/>
                      </a:r>
                      <a:br>
                        <a:rPr lang="en-US" sz="1100" b="1" i="0" dirty="0">
                          <a:effectLst/>
                          <a:latin typeface="Times New Roman" panose="02020603050405020304" pitchFamily="18" charset="0"/>
                        </a:rPr>
                      </a:br>
                      <a:endParaRPr lang="en-US" sz="1100" b="0" i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60" marR="17760" marT="11841" marB="11841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dirty="0" smtClean="0">
                          <a:effectLst/>
                          <a:latin typeface="Times New Roman" panose="02020603050405020304" pitchFamily="18" charset="0"/>
                        </a:rPr>
                        <a:t>Simple</a:t>
                      </a:r>
                      <a:endParaRPr lang="en-US" sz="1100" b="0" i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60" marR="17760" marT="11841" marB="1184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dirty="0" smtClean="0">
                          <a:effectLst/>
                          <a:latin typeface="Times New Roman" panose="02020603050405020304" pitchFamily="18" charset="0"/>
                        </a:rPr>
                        <a:t>Progressive</a:t>
                      </a:r>
                      <a:endParaRPr lang="en-US" sz="1100" b="0" i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60" marR="17760" marT="11841" marB="1184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dirty="0">
                          <a:effectLst/>
                          <a:latin typeface="Times New Roman" panose="02020603050405020304" pitchFamily="18" charset="0"/>
                        </a:rPr>
                        <a:t>Perfect  </a:t>
                      </a:r>
                      <a:endParaRPr lang="en-US" sz="1100" b="0" i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60" marR="17760" marT="11841" marB="1184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b="1" dirty="0" smtClean="0"/>
                        <a:t>Perfect</a:t>
                      </a:r>
                      <a:r>
                        <a:rPr lang="en-CA" sz="1100" b="1" baseline="0" dirty="0" smtClean="0"/>
                        <a:t> Progressive</a:t>
                      </a:r>
                      <a:endParaRPr lang="en-CA" sz="1100" b="1" dirty="0"/>
                    </a:p>
                  </a:txBody>
                  <a:tcPr marL="23681" marR="23681" marT="11841" marB="1184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827135309"/>
                  </a:ext>
                </a:extLst>
              </a:tr>
              <a:tr h="2300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dirty="0">
                          <a:effectLst/>
                          <a:latin typeface="Times New Roman" panose="02020603050405020304" pitchFamily="18" charset="0"/>
                        </a:rPr>
                        <a:t/>
                      </a:r>
                      <a:br>
                        <a:rPr lang="en-US" sz="1100" b="1" i="0" dirty="0"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1100" b="0" i="0" dirty="0"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lang="en-US" sz="1100" b="0" i="0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100" b="1" i="0" dirty="0">
                          <a:effectLst/>
                          <a:latin typeface="Times New Roman" panose="02020603050405020304" pitchFamily="18" charset="0"/>
                        </a:rPr>
                        <a:t/>
                      </a:r>
                      <a:br>
                        <a:rPr lang="en-US" sz="1100" b="1" i="0" dirty="0"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1100" b="0" i="0" dirty="0"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lang="en-US" sz="1100" b="0" i="0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100" b="1" i="0" dirty="0">
                          <a:effectLst/>
                          <a:latin typeface="Times New Roman" panose="02020603050405020304" pitchFamily="18" charset="0"/>
                        </a:rPr>
                        <a:t>Present </a:t>
                      </a:r>
                      <a:endParaRPr lang="en-US" sz="1100" b="0" i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60" marR="17760" marT="11841" marB="1184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/>
                      </a:r>
                      <a:b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</a:b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always</a:t>
                      </a:r>
                      <a:r>
                        <a:rPr lang="en-CA" sz="1100" b="0" i="0" dirty="0" smtClean="0">
                          <a:effectLst/>
                          <a:latin typeface="Times New Roman" panose="02020603050405020304" pitchFamily="18" charset="0"/>
                        </a:rPr>
                        <a:t>, every</a:t>
                      </a: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..., never</a:t>
                      </a:r>
                      <a:r>
                        <a:rPr lang="en-CA" sz="1100" b="0" i="0" dirty="0" smtClean="0">
                          <a:effectLst/>
                          <a:latin typeface="Times New Roman" panose="02020603050405020304" pitchFamily="18" charset="0"/>
                        </a:rPr>
                        <a:t>, normally</a:t>
                      </a: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,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often</a:t>
                      </a:r>
                      <a:r>
                        <a:rPr lang="en-CA" sz="1100" b="0" i="0" dirty="0" smtClean="0">
                          <a:effectLst/>
                          <a:latin typeface="Times New Roman" panose="02020603050405020304" pitchFamily="18" charset="0"/>
                        </a:rPr>
                        <a:t>, seldom, sometimes</a:t>
                      </a: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,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usually, frequently,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the first time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60" marR="17760" marT="11841" marB="1184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/>
                      </a:r>
                      <a:b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</a:b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now, right now, this week,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at the moment, Listen!, Look!,  just, just now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60" marR="17760" marT="11841" marB="1184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/>
                      </a:r>
                      <a:b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</a:b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(un)till now</a:t>
                      </a:r>
                      <a:r>
                        <a:rPr lang="en-CA" sz="1100" b="0" i="0" dirty="0" smtClean="0">
                          <a:effectLst/>
                          <a:latin typeface="Times New Roman" panose="02020603050405020304" pitchFamily="18" charset="0"/>
                        </a:rPr>
                        <a:t>. up </a:t>
                      </a: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to now, just,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since, ever, never, always, so far,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many times/weeks/years...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for three minutes/hours/...,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 smtClean="0">
                          <a:effectLst/>
                          <a:latin typeface="Times New Roman" panose="02020603050405020304" pitchFamily="18" charset="0"/>
                        </a:rPr>
                        <a:t>lately, recently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/>
                      </a:r>
                      <a:b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</a:b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60" marR="17760" marT="11841" marB="1184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/>
                      </a:r>
                      <a:b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</a:b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for the past year/month/week/...,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for 2 weeks, up to now,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all day, since 1945, How long?,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the whole week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/>
                      </a:r>
                      <a:b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</a:b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60" marR="17760" marT="11841" marB="1184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9166398"/>
                  </a:ext>
                </a:extLst>
              </a:tr>
              <a:tr h="13221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>
                          <a:effectLst/>
                          <a:latin typeface="Times New Roman" panose="02020603050405020304" pitchFamily="18" charset="0"/>
                        </a:rPr>
                        <a:t/>
                      </a:r>
                      <a:br>
                        <a:rPr lang="en-US" sz="1100" b="1" i="0"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1100" b="0" i="0"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lang="en-US" sz="1100" b="0" i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100" b="1" i="0">
                          <a:effectLst/>
                          <a:latin typeface="Times New Roman" panose="02020603050405020304" pitchFamily="18" charset="0"/>
                        </a:rPr>
                        <a:t>Past       </a:t>
                      </a:r>
                      <a:endParaRPr lang="en-US" sz="1100" b="0" i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60" marR="17760" marT="11841" marB="1184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>
                          <a:effectLst/>
                          <a:latin typeface="Times New Roman" panose="02020603050405020304" pitchFamily="18" charset="0"/>
                        </a:rPr>
                        <a:t>yesterday, minutes ago,</a:t>
                      </a:r>
                      <a:endParaRPr lang="en-CA" sz="1100" b="0" i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>
                          <a:effectLst/>
                          <a:latin typeface="Times New Roman" panose="02020603050405020304" pitchFamily="18" charset="0"/>
                        </a:rPr>
                        <a:t>last year, before,</a:t>
                      </a:r>
                      <a:endParaRPr lang="en-CA" sz="1100" b="0" i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>
                          <a:effectLst/>
                          <a:latin typeface="Times New Roman" panose="02020603050405020304" pitchFamily="18" charset="0"/>
                        </a:rPr>
                        <a:t>one year ago, finally </a:t>
                      </a:r>
                      <a:endParaRPr lang="en-CA" sz="1100" b="0" i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60" marR="17760" marT="11841" marB="1184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while, when, 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as long as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60" marR="17760" marT="11841" marB="1184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already, before, after,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just, never, not yet, once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until then/last week/...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/>
                      </a:r>
                      <a:b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</a:b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60" marR="17760" marT="11841" marB="1184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before, for one hour/week/month/...,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since, all day,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the whole day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60" marR="17760" marT="11841" marB="1184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3641529"/>
                  </a:ext>
                </a:extLst>
              </a:tr>
              <a:tr h="16467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>
                          <a:effectLst/>
                          <a:latin typeface="Times New Roman" panose="02020603050405020304" pitchFamily="18" charset="0"/>
                        </a:rPr>
                        <a:t/>
                      </a:r>
                      <a:br>
                        <a:rPr lang="en-US" sz="1100" b="1" i="0"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1100" b="0" i="0"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lang="en-US" sz="1100" b="0" i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100" b="1" i="0">
                          <a:effectLst/>
                          <a:latin typeface="Times New Roman" panose="02020603050405020304" pitchFamily="18" charset="0"/>
                        </a:rPr>
                        <a:t>Future   </a:t>
                      </a:r>
                      <a:endParaRPr lang="en-US" sz="1100" b="0" i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60" marR="17760" marT="11841" marB="1184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tomorrow, tonight,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next week, soon,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in the future, afternoon,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someday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60" marR="17760" marT="11841" marB="1184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>
                          <a:effectLst/>
                          <a:latin typeface="Times New Roman" panose="02020603050405020304" pitchFamily="18" charset="0"/>
                        </a:rPr>
                        <a:t>when, after, before,</a:t>
                      </a:r>
                      <a:endParaRPr lang="en-CA" sz="1100" b="0" i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>
                          <a:effectLst/>
                          <a:latin typeface="Times New Roman" panose="02020603050405020304" pitchFamily="18" charset="0"/>
                        </a:rPr>
                        <a:t>as soon as, next week,</a:t>
                      </a:r>
                      <a:endParaRPr lang="en-CA" sz="1100" b="0" i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>
                          <a:effectLst/>
                          <a:latin typeface="Times New Roman" panose="02020603050405020304" pitchFamily="18" charset="0"/>
                        </a:rPr>
                        <a:t>all day long, for...,</a:t>
                      </a:r>
                      <a:endParaRPr lang="en-CA" sz="1100" b="0" i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>
                          <a:effectLst/>
                          <a:latin typeface="Times New Roman" panose="02020603050405020304" pitchFamily="18" charset="0"/>
                        </a:rPr>
                        <a:t>at this time tomorrow</a:t>
                      </a:r>
                      <a:r>
                        <a:rPr lang="en-CA" sz="1100" b="0" i="0"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lang="en-CA" sz="1100" b="0" i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CA" sz="1100" b="0" i="0">
                          <a:effectLst/>
                          <a:latin typeface="Times New Roman" panose="02020603050405020304" pitchFamily="18" charset="0"/>
                        </a:rPr>
                        <a:t/>
                      </a:r>
                      <a:br>
                        <a:rPr lang="en-CA" sz="1100" b="0" i="0">
                          <a:effectLst/>
                          <a:latin typeface="Times New Roman" panose="02020603050405020304" pitchFamily="18" charset="0"/>
                        </a:rPr>
                      </a:br>
                      <a:endParaRPr lang="en-CA" sz="1100" b="0" i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60" marR="17760" marT="11841" marB="1184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by the time you go (somewhere)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by the time you do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(something)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lang="en-CA" sz="1100" b="0" i="0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CA" sz="1100" b="0" i="0" dirty="0"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lang="en-CA" sz="1100" b="0" i="0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/>
                      </a:r>
                      <a:b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</a:b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/>
                      </a:r>
                      <a:b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</a:b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60" marR="17760" marT="11841" marB="1184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by the time,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 b="0" i="0" dirty="0">
                          <a:effectLst/>
                          <a:latin typeface="Times New Roman" panose="02020603050405020304" pitchFamily="18" charset="0"/>
                        </a:rPr>
                        <a:t> for 5 minutes/days/weeks/...</a:t>
                      </a:r>
                      <a:endParaRPr lang="en-CA" sz="1100" b="0" i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60" marR="17760" marT="11841" marB="1184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50885432"/>
                  </a:ext>
                </a:extLst>
              </a:tr>
            </a:tbl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849889" y="1461030"/>
            <a:ext cx="4083851" cy="563310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5400" dirty="0" smtClean="0"/>
              <a:t>Clue words can help us choose the correct tense!</a:t>
            </a:r>
            <a:endParaRPr lang="en-CA" sz="5400" dirty="0"/>
          </a:p>
        </p:txBody>
      </p:sp>
    </p:spTree>
    <p:extLst>
      <p:ext uri="{BB962C8B-B14F-4D97-AF65-F5344CB8AC3E}">
        <p14:creationId xmlns:p14="http://schemas.microsoft.com/office/powerpoint/2010/main" val="1264819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31" y="114551"/>
            <a:ext cx="9692640" cy="1325562"/>
          </a:xfrm>
        </p:spPr>
        <p:txBody>
          <a:bodyPr>
            <a:normAutofit/>
          </a:bodyPr>
          <a:lstStyle/>
          <a:p>
            <a:r>
              <a:rPr lang="en-CA" sz="5400" dirty="0" smtClean="0"/>
              <a:t>References</a:t>
            </a:r>
            <a:endParaRPr lang="en-CA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31" y="1637881"/>
            <a:ext cx="8595360" cy="4351337"/>
          </a:xfrm>
        </p:spPr>
        <p:txBody>
          <a:bodyPr>
            <a:normAutofit/>
          </a:bodyPr>
          <a:lstStyle/>
          <a:p>
            <a:r>
              <a:rPr lang="en-CA" sz="2800" dirty="0" smtClean="0"/>
              <a:t>Slideshare.net</a:t>
            </a:r>
          </a:p>
          <a:p>
            <a:r>
              <a:rPr lang="en-CA" sz="2800" dirty="0" smtClean="0"/>
              <a:t>Englishgrammar.org</a:t>
            </a:r>
          </a:p>
          <a:p>
            <a:r>
              <a:rPr lang="en-CA" sz="2800" dirty="0" err="1" smtClean="0"/>
              <a:t>Cookieenglish</a:t>
            </a:r>
            <a:endParaRPr lang="en-CA" sz="2800" dirty="0"/>
          </a:p>
          <a:p>
            <a:r>
              <a:rPr lang="en-CA" sz="2800" dirty="0"/>
              <a:t>http://trainingesl.blogspot.ca/2012/04/12-tenses-of-english-signal-clue-words.html</a:t>
            </a:r>
          </a:p>
        </p:txBody>
      </p:sp>
    </p:spTree>
    <p:extLst>
      <p:ext uri="{BB962C8B-B14F-4D97-AF65-F5344CB8AC3E}">
        <p14:creationId xmlns:p14="http://schemas.microsoft.com/office/powerpoint/2010/main" val="3617184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486EDD4A-2B46-485A-8DB7-35CB43F98385}"/>
              </a:ext>
            </a:extLst>
          </p:cNvPr>
          <p:cNvSpPr txBox="1">
            <a:spLocks/>
          </p:cNvSpPr>
          <p:nvPr/>
        </p:nvSpPr>
        <p:spPr>
          <a:xfrm>
            <a:off x="713232" y="-61006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Simple tenses</a:t>
            </a:r>
            <a:endParaRPr lang="en-CA" sz="5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73304" y="2085654"/>
            <a:ext cx="9532568" cy="3082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431569" y="1695236"/>
            <a:ext cx="30822" cy="48494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169650" y="1695236"/>
            <a:ext cx="30822" cy="48494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-361570" y="1529828"/>
            <a:ext cx="279470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b="1" dirty="0" smtClean="0"/>
              <a:t>past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242947" y="1540102"/>
            <a:ext cx="279470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b="1" dirty="0" smtClean="0"/>
              <a:t>present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47464" y="1560650"/>
            <a:ext cx="279470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b="1" dirty="0" smtClean="0"/>
              <a:t>future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2611" y="2397093"/>
            <a:ext cx="2323948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dirty="0" smtClean="0"/>
              <a:t>Yesterday, Queen B </a:t>
            </a:r>
            <a:r>
              <a:rPr lang="en-CA" sz="2500" dirty="0" smtClean="0">
                <a:solidFill>
                  <a:srgbClr val="FF0000"/>
                </a:solidFill>
              </a:rPr>
              <a:t>announced </a:t>
            </a:r>
            <a:r>
              <a:rPr lang="en-CA" sz="2500" dirty="0" smtClean="0"/>
              <a:t>her pregnancy with a maternity photoshoot.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751250" y="2397093"/>
            <a:ext cx="265462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dirty="0" smtClean="0"/>
              <a:t>Next week, dozens of maternity photographers </a:t>
            </a:r>
            <a:r>
              <a:rPr lang="en-CA" sz="2500" dirty="0" smtClean="0">
                <a:solidFill>
                  <a:srgbClr val="FF0000"/>
                </a:solidFill>
              </a:rPr>
              <a:t>will copy </a:t>
            </a:r>
            <a:r>
              <a:rPr lang="en-CA" sz="2500" dirty="0" smtClean="0"/>
              <a:t>her shoot.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381270" y="2346072"/>
            <a:ext cx="20753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dirty="0" smtClean="0"/>
              <a:t>She already </a:t>
            </a:r>
            <a:r>
              <a:rPr lang="en-CA" sz="2500" dirty="0" smtClean="0">
                <a:solidFill>
                  <a:srgbClr val="FF0000"/>
                </a:solidFill>
              </a:rPr>
              <a:t>appears</a:t>
            </a:r>
            <a:r>
              <a:rPr lang="en-CA" sz="2500" dirty="0" smtClean="0"/>
              <a:t> in the news every day.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21499" t="13525" r="13574" b="55103"/>
          <a:stretch/>
        </p:blipFill>
        <p:spPr>
          <a:xfrm>
            <a:off x="3590725" y="4215810"/>
            <a:ext cx="3505749" cy="20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7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EDD4A-2B46-485A-8DB7-35CB43F98385}"/>
              </a:ext>
            </a:extLst>
          </p:cNvPr>
          <p:cNvSpPr txBox="1">
            <a:spLocks/>
          </p:cNvSpPr>
          <p:nvPr/>
        </p:nvSpPr>
        <p:spPr>
          <a:xfrm>
            <a:off x="2499360" y="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The Simple Past</a:t>
            </a:r>
            <a:endParaRPr lang="en-CA" sz="5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12749" y="1362125"/>
            <a:ext cx="9692640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800" dirty="0" smtClean="0"/>
              <a:t>indicates </a:t>
            </a:r>
            <a:r>
              <a:rPr lang="en-CA" sz="2800" b="1" dirty="0" smtClean="0"/>
              <a:t>exactly</a:t>
            </a:r>
            <a:r>
              <a:rPr lang="en-CA" sz="2800" dirty="0" smtClean="0"/>
              <a:t> when an action or event took place </a:t>
            </a:r>
          </a:p>
          <a:p>
            <a:pPr algn="ctr"/>
            <a:r>
              <a:rPr lang="en-CA" sz="2800" b="1" dirty="0" smtClean="0"/>
              <a:t>in the past. 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endParaRPr lang="en-US" sz="20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9780" y="5538891"/>
            <a:ext cx="9692640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Amy </a:t>
            </a:r>
            <a:r>
              <a:rPr lang="en-US" sz="2800" dirty="0" smtClean="0">
                <a:solidFill>
                  <a:srgbClr val="C00000"/>
                </a:solidFill>
              </a:rPr>
              <a:t>asked</a:t>
            </a:r>
            <a:r>
              <a:rPr lang="en-US" sz="2800" dirty="0" smtClean="0"/>
              <a:t> me on a date last week.</a:t>
            </a:r>
          </a:p>
          <a:p>
            <a:r>
              <a:rPr lang="en-US" sz="2800" dirty="0" smtClean="0"/>
              <a:t>Last night, we </a:t>
            </a:r>
            <a:r>
              <a:rPr lang="en-US" sz="2800" dirty="0" smtClean="0">
                <a:solidFill>
                  <a:srgbClr val="C00000"/>
                </a:solidFill>
              </a:rPr>
              <a:t>saw</a:t>
            </a:r>
            <a:r>
              <a:rPr lang="en-US" sz="2800" dirty="0"/>
              <a:t> </a:t>
            </a:r>
            <a:r>
              <a:rPr lang="en-US" sz="2800" i="1" dirty="0" smtClean="0"/>
              <a:t>The Avengers 4.</a:t>
            </a:r>
            <a:endParaRPr lang="en-US" sz="2800" dirty="0" smtClean="0"/>
          </a:p>
          <a:p>
            <a:endParaRPr lang="en-US" sz="2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105319" y="3758084"/>
            <a:ext cx="920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55772" y="3089869"/>
            <a:ext cx="20096" cy="133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-Point Star 10"/>
          <p:cNvSpPr/>
          <p:nvPr/>
        </p:nvSpPr>
        <p:spPr>
          <a:xfrm>
            <a:off x="2499360" y="3478405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472" y="4236479"/>
            <a:ext cx="3810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EDD4A-2B46-485A-8DB7-35CB43F98385}"/>
              </a:ext>
            </a:extLst>
          </p:cNvPr>
          <p:cNvSpPr txBox="1">
            <a:spLocks/>
          </p:cNvSpPr>
          <p:nvPr/>
        </p:nvSpPr>
        <p:spPr>
          <a:xfrm>
            <a:off x="2499360" y="-240331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The Simple Past</a:t>
            </a:r>
            <a:endParaRPr lang="en-CA" sz="5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12749" y="1139494"/>
            <a:ext cx="9692640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a</a:t>
            </a:r>
            <a:r>
              <a:rPr lang="en-US" sz="2800" dirty="0" smtClean="0"/>
              <a:t>lso describes actions and/or events that are </a:t>
            </a:r>
          </a:p>
          <a:p>
            <a:pPr algn="ctr"/>
            <a:r>
              <a:rPr lang="en-US" sz="2800" b="1" dirty="0" smtClean="0"/>
              <a:t>now completed </a:t>
            </a:r>
            <a:r>
              <a:rPr lang="en-US" sz="2800" dirty="0" smtClean="0"/>
              <a:t>and </a:t>
            </a:r>
            <a:r>
              <a:rPr lang="en-US" sz="2800" b="1" dirty="0" smtClean="0"/>
              <a:t>no longer true.</a:t>
            </a:r>
            <a:endParaRPr lang="en-US" sz="20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31596" y="3839908"/>
            <a:ext cx="6029011" cy="2809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I </a:t>
            </a:r>
            <a:r>
              <a:rPr lang="en-US" sz="2800" dirty="0" smtClean="0">
                <a:solidFill>
                  <a:srgbClr val="C00000"/>
                </a:solidFill>
              </a:rPr>
              <a:t>lived</a:t>
            </a:r>
            <a:r>
              <a:rPr lang="en-US" sz="2800" dirty="0" smtClean="0"/>
              <a:t> in Portland in 2012. </a:t>
            </a:r>
          </a:p>
          <a:p>
            <a:r>
              <a:rPr lang="en-US" sz="2800" dirty="0" smtClean="0"/>
              <a:t>(I no longer live in </a:t>
            </a:r>
            <a:r>
              <a:rPr lang="en-US" sz="2800" dirty="0"/>
              <a:t>Portland) 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I </a:t>
            </a:r>
            <a:r>
              <a:rPr lang="en-US" sz="2800" dirty="0" smtClean="0">
                <a:solidFill>
                  <a:srgbClr val="C00000"/>
                </a:solidFill>
              </a:rPr>
              <a:t>biked</a:t>
            </a:r>
            <a:r>
              <a:rPr lang="en-US" sz="2800" dirty="0" smtClean="0"/>
              <a:t> to work every day in my 20s. </a:t>
            </a:r>
          </a:p>
          <a:p>
            <a:r>
              <a:rPr lang="en-US" sz="2800" dirty="0" smtClean="0"/>
              <a:t>(I </a:t>
            </a:r>
            <a:r>
              <a:rPr lang="en-US" sz="2800" dirty="0"/>
              <a:t>no longer </a:t>
            </a:r>
            <a:r>
              <a:rPr lang="en-US" sz="2800" dirty="0" smtClean="0"/>
              <a:t>bike to work very often).</a:t>
            </a:r>
            <a:endParaRPr lang="en-US" sz="2800" dirty="0"/>
          </a:p>
          <a:p>
            <a:endParaRPr lang="en-US" sz="2800" dirty="0" smtClean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105319" y="2852199"/>
            <a:ext cx="920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55772" y="2183984"/>
            <a:ext cx="20096" cy="133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-Point Star 10"/>
          <p:cNvSpPr/>
          <p:nvPr/>
        </p:nvSpPr>
        <p:spPr>
          <a:xfrm>
            <a:off x="2499360" y="2572520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12749" y="6167504"/>
            <a:ext cx="9692640" cy="82707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i="1" dirty="0" smtClean="0"/>
              <a:t>For regular verbs, just add –</a:t>
            </a:r>
            <a:r>
              <a:rPr lang="en-US" sz="2800" b="1" i="1" dirty="0" err="1" smtClean="0"/>
              <a:t>ed</a:t>
            </a:r>
            <a:endParaRPr lang="en-US" sz="2000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565" y="3131879"/>
            <a:ext cx="4076744" cy="271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9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EDD4A-2B46-485A-8DB7-35CB43F98385}"/>
              </a:ext>
            </a:extLst>
          </p:cNvPr>
          <p:cNvSpPr txBox="1">
            <a:spLocks/>
          </p:cNvSpPr>
          <p:nvPr/>
        </p:nvSpPr>
        <p:spPr>
          <a:xfrm>
            <a:off x="2398876" y="25105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The Simple Present</a:t>
            </a:r>
            <a:endParaRPr lang="en-CA" sz="5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9009" y="1458127"/>
            <a:ext cx="10357841" cy="15555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800" i="1" dirty="0"/>
              <a:t>e</a:t>
            </a:r>
            <a:r>
              <a:rPr lang="en-CA" sz="2800" i="1" dirty="0" smtClean="0"/>
              <a:t>xpresses a </a:t>
            </a:r>
            <a:r>
              <a:rPr lang="en-CA" sz="2800" b="1" i="1" dirty="0" smtClean="0"/>
              <a:t>habit</a:t>
            </a:r>
            <a:r>
              <a:rPr lang="en-CA" sz="2800" i="1" dirty="0" smtClean="0"/>
              <a:t> or </a:t>
            </a:r>
            <a:r>
              <a:rPr lang="en-CA" sz="2800" b="1" i="1" dirty="0" smtClean="0"/>
              <a:t>often-repeated action</a:t>
            </a:r>
            <a:r>
              <a:rPr lang="en-CA" sz="2800" i="1" dirty="0" smtClean="0"/>
              <a:t>. </a:t>
            </a:r>
          </a:p>
          <a:p>
            <a:pPr algn="ctr"/>
            <a:r>
              <a:rPr lang="en-CA" sz="2800" dirty="0" smtClean="0"/>
              <a:t>Look out for adverbs like </a:t>
            </a:r>
            <a:r>
              <a:rPr lang="en-CA" sz="2800" dirty="0" smtClean="0">
                <a:solidFill>
                  <a:srgbClr val="C00000"/>
                </a:solidFill>
              </a:rPr>
              <a:t>often, seldom, sometimes, </a:t>
            </a:r>
            <a:r>
              <a:rPr lang="en-CA" sz="2800" dirty="0" smtClean="0"/>
              <a:t>or</a:t>
            </a:r>
            <a:r>
              <a:rPr lang="en-CA" sz="2800" dirty="0" smtClean="0">
                <a:solidFill>
                  <a:srgbClr val="C00000"/>
                </a:solidFill>
              </a:rPr>
              <a:t> never.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6117" y="4243487"/>
            <a:ext cx="4959887" cy="25039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She </a:t>
            </a:r>
            <a:r>
              <a:rPr lang="en-US" sz="2800" i="1" dirty="0" smtClean="0"/>
              <a:t>sometimes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sends</a:t>
            </a:r>
            <a:r>
              <a:rPr lang="en-US" sz="2800" dirty="0" smtClean="0"/>
              <a:t> </a:t>
            </a:r>
            <a:r>
              <a:rPr lang="en-US" sz="2800" dirty="0" smtClean="0"/>
              <a:t>me the funniest Snapchats.</a:t>
            </a:r>
          </a:p>
          <a:p>
            <a:endParaRPr lang="en-US" sz="2800" dirty="0" smtClean="0"/>
          </a:p>
          <a:p>
            <a:r>
              <a:rPr lang="en-US" sz="2800" dirty="0" smtClean="0"/>
              <a:t>My roommates </a:t>
            </a:r>
            <a:r>
              <a:rPr lang="en-US" sz="2800" i="1" dirty="0" smtClean="0"/>
              <a:t>always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leave</a:t>
            </a:r>
            <a:r>
              <a:rPr lang="en-US" sz="2800" dirty="0" smtClean="0"/>
              <a:t> their dishes in the sink.</a:t>
            </a:r>
            <a:endParaRPr lang="en-US" sz="2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115367" y="3215478"/>
            <a:ext cx="8772211" cy="10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65820" y="2547263"/>
            <a:ext cx="20096" cy="133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-Point Star 10"/>
          <p:cNvSpPr/>
          <p:nvPr/>
        </p:nvSpPr>
        <p:spPr>
          <a:xfrm>
            <a:off x="2509408" y="2935799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1857940" y="2935798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1265590" y="2935797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2" name="5-Point Star 11"/>
          <p:cNvSpPr/>
          <p:nvPr/>
        </p:nvSpPr>
        <p:spPr>
          <a:xfrm>
            <a:off x="3094641" y="2935796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3" name="5-Point Star 12"/>
          <p:cNvSpPr/>
          <p:nvPr/>
        </p:nvSpPr>
        <p:spPr>
          <a:xfrm>
            <a:off x="3692560" y="2935795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4" name="5-Point Star 13"/>
          <p:cNvSpPr/>
          <p:nvPr/>
        </p:nvSpPr>
        <p:spPr>
          <a:xfrm>
            <a:off x="4230230" y="2935794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5" name="5-Point Star 14"/>
          <p:cNvSpPr/>
          <p:nvPr/>
        </p:nvSpPr>
        <p:spPr>
          <a:xfrm>
            <a:off x="4810125" y="2935794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6" name="5-Point Star 15"/>
          <p:cNvSpPr/>
          <p:nvPr/>
        </p:nvSpPr>
        <p:spPr>
          <a:xfrm>
            <a:off x="6750732" y="2935799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7" name="5-Point Star 16"/>
          <p:cNvSpPr/>
          <p:nvPr/>
        </p:nvSpPr>
        <p:spPr>
          <a:xfrm>
            <a:off x="6099264" y="2935798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8" name="5-Point Star 17"/>
          <p:cNvSpPr/>
          <p:nvPr/>
        </p:nvSpPr>
        <p:spPr>
          <a:xfrm>
            <a:off x="5506914" y="2935797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9" name="5-Point Star 18"/>
          <p:cNvSpPr/>
          <p:nvPr/>
        </p:nvSpPr>
        <p:spPr>
          <a:xfrm>
            <a:off x="7335965" y="2935796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20" name="5-Point Star 19"/>
          <p:cNvSpPr/>
          <p:nvPr/>
        </p:nvSpPr>
        <p:spPr>
          <a:xfrm>
            <a:off x="7933884" y="2935795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21" name="5-Point Star 20"/>
          <p:cNvSpPr/>
          <p:nvPr/>
        </p:nvSpPr>
        <p:spPr>
          <a:xfrm>
            <a:off x="8471554" y="2935794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22" name="5-Point Star 21"/>
          <p:cNvSpPr/>
          <p:nvPr/>
        </p:nvSpPr>
        <p:spPr>
          <a:xfrm>
            <a:off x="9051449" y="2935794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161" y="4116213"/>
            <a:ext cx="3835544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73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EDD4A-2B46-485A-8DB7-35CB43F98385}"/>
              </a:ext>
            </a:extLst>
          </p:cNvPr>
          <p:cNvSpPr txBox="1">
            <a:spLocks/>
          </p:cNvSpPr>
          <p:nvPr/>
        </p:nvSpPr>
        <p:spPr>
          <a:xfrm>
            <a:off x="2278296" y="25105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The Simple Future</a:t>
            </a:r>
            <a:endParaRPr lang="en-CA" sz="5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12749" y="1452547"/>
            <a:ext cx="9692640" cy="155959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describes </a:t>
            </a:r>
            <a:r>
              <a:rPr lang="en-US" sz="2800" b="1" dirty="0"/>
              <a:t>future </a:t>
            </a:r>
            <a:r>
              <a:rPr lang="en-US" sz="2800" dirty="0" smtClean="0"/>
              <a:t>actions</a:t>
            </a:r>
            <a:endParaRPr lang="en-US" sz="2000" i="1" dirty="0"/>
          </a:p>
          <a:p>
            <a:pPr algn="ctr"/>
            <a:endParaRPr lang="en-US" sz="2800" b="1" i="1" dirty="0" smtClean="0"/>
          </a:p>
          <a:p>
            <a:pPr algn="ctr"/>
            <a:r>
              <a:rPr lang="en-US" sz="2800" b="1" i="1" dirty="0" smtClean="0"/>
              <a:t>will + verb</a:t>
            </a:r>
            <a:endParaRPr lang="en-US" sz="2000" b="1" i="1" dirty="0"/>
          </a:p>
          <a:p>
            <a:pPr algn="ctr"/>
            <a:r>
              <a:rPr lang="en-US" sz="2800" b="1" i="1" dirty="0"/>
              <a:t>a</a:t>
            </a:r>
            <a:r>
              <a:rPr lang="en-US" sz="2800" b="1" i="1" dirty="0" smtClean="0"/>
              <a:t>m/is/are+ going to</a:t>
            </a:r>
            <a:endParaRPr lang="en-US" sz="2000" b="1" i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9452" y="4192266"/>
            <a:ext cx="4554917" cy="220853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Twitter </a:t>
            </a:r>
            <a:r>
              <a:rPr lang="en-US" sz="2800" dirty="0" smtClean="0">
                <a:solidFill>
                  <a:srgbClr val="C00000"/>
                </a:solidFill>
              </a:rPr>
              <a:t>will give </a:t>
            </a:r>
            <a:r>
              <a:rPr lang="en-US" sz="2800" dirty="0" smtClean="0"/>
              <a:t>all users more characters per tweet tomorrow.</a:t>
            </a:r>
          </a:p>
          <a:p>
            <a:r>
              <a:rPr lang="en-US" sz="2800" dirty="0" smtClean="0"/>
              <a:t>  </a:t>
            </a:r>
          </a:p>
          <a:p>
            <a:r>
              <a:rPr lang="en-US" sz="2800" dirty="0" smtClean="0"/>
              <a:t>The company </a:t>
            </a:r>
            <a:r>
              <a:rPr lang="en-US" sz="2800" dirty="0" smtClean="0">
                <a:solidFill>
                  <a:srgbClr val="C00000"/>
                </a:solidFill>
              </a:rPr>
              <a:t>is going to </a:t>
            </a:r>
            <a:r>
              <a:rPr lang="en-US" sz="2800" dirty="0" smtClean="0"/>
              <a:t>regret this decision.</a:t>
            </a:r>
            <a:endParaRPr lang="en-US" sz="2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105319" y="3758084"/>
            <a:ext cx="920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55772" y="3089869"/>
            <a:ext cx="20096" cy="133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-Point Star 10"/>
          <p:cNvSpPr/>
          <p:nvPr/>
        </p:nvSpPr>
        <p:spPr>
          <a:xfrm>
            <a:off x="8588661" y="3446324"/>
            <a:ext cx="442128" cy="510529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65" y="4426299"/>
            <a:ext cx="4076560" cy="21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28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03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486EDD4A-2B46-485A-8DB7-35CB43F98385}"/>
              </a:ext>
            </a:extLst>
          </p:cNvPr>
          <p:cNvSpPr txBox="1">
            <a:spLocks/>
          </p:cNvSpPr>
          <p:nvPr/>
        </p:nvSpPr>
        <p:spPr>
          <a:xfrm>
            <a:off x="808886" y="-156311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Perfect tenses</a:t>
            </a:r>
            <a:endParaRPr lang="en-CA" sz="5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73304" y="2246425"/>
            <a:ext cx="9532568" cy="3082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431569" y="1856007"/>
            <a:ext cx="30822" cy="48494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169650" y="1856007"/>
            <a:ext cx="30822" cy="48494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-361570" y="1690599"/>
            <a:ext cx="279470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b="1" smtClean="0"/>
              <a:t>past</a:t>
            </a:r>
            <a:endParaRPr lang="en-CA" sz="2500" b="1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242947" y="1700873"/>
            <a:ext cx="279470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b="1" dirty="0" smtClean="0"/>
              <a:t>present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47464" y="1721421"/>
            <a:ext cx="279470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b="1" dirty="0" smtClean="0"/>
              <a:t>future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1179" y="2557864"/>
            <a:ext cx="207538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dirty="0" smtClean="0"/>
              <a:t>100 people </a:t>
            </a:r>
          </a:p>
          <a:p>
            <a:pPr algn="r"/>
            <a:r>
              <a:rPr lang="en-CA" sz="2500" dirty="0" smtClean="0">
                <a:solidFill>
                  <a:srgbClr val="FF0000"/>
                </a:solidFill>
              </a:rPr>
              <a:t>had liked </a:t>
            </a:r>
          </a:p>
          <a:p>
            <a:pPr algn="r"/>
            <a:r>
              <a:rPr lang="en-CA" sz="2500" dirty="0" smtClean="0"/>
              <a:t>my new Instagram post before I even checked my phone.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751250" y="2557864"/>
            <a:ext cx="2654622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dirty="0" smtClean="0"/>
              <a:t>By the end of the month, Jo </a:t>
            </a:r>
            <a:r>
              <a:rPr lang="en-CA" sz="2500" dirty="0" smtClean="0">
                <a:solidFill>
                  <a:srgbClr val="FF0000"/>
                </a:solidFill>
              </a:rPr>
              <a:t>will have spent </a:t>
            </a:r>
            <a:r>
              <a:rPr lang="en-CA" sz="2500" dirty="0" smtClean="0"/>
              <a:t>over $800 at Sephora.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06419" y="2453473"/>
            <a:ext cx="281920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500" dirty="0" smtClean="0"/>
              <a:t>She </a:t>
            </a:r>
            <a:r>
              <a:rPr lang="en-CA" sz="2500" dirty="0" smtClean="0">
                <a:solidFill>
                  <a:srgbClr val="FF0000"/>
                </a:solidFill>
              </a:rPr>
              <a:t>has worn </a:t>
            </a:r>
            <a:r>
              <a:rPr lang="en-CA" sz="2500" dirty="0" smtClean="0"/>
              <a:t>a new lipstick colour every day this week.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106" y="4260915"/>
            <a:ext cx="2563436" cy="25634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1179" y="1140430"/>
            <a:ext cx="10825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show </a:t>
            </a:r>
            <a:r>
              <a:rPr lang="en-CA" dirty="0"/>
              <a:t>when an action happened </a:t>
            </a:r>
            <a:r>
              <a:rPr lang="en-CA" b="1" dirty="0"/>
              <a:t>in relation to another </a:t>
            </a:r>
            <a:r>
              <a:rPr lang="en-CA" b="1" dirty="0" smtClean="0"/>
              <a:t>action</a:t>
            </a:r>
            <a:r>
              <a:rPr lang="en-CA" dirty="0" smtClean="0"/>
              <a:t>, using the helping verb </a:t>
            </a:r>
            <a:r>
              <a:rPr lang="en-CA" b="1" dirty="0" smtClean="0"/>
              <a:t>to have.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2819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1893</TotalTime>
  <Words>1183</Words>
  <Application>Microsoft Office PowerPoint</Application>
  <PresentationFormat>Widescreen</PresentationFormat>
  <Paragraphs>235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</vt:lpstr>
      <vt:lpstr>Calibri</vt:lpstr>
      <vt:lpstr>Century Schoolbook</vt:lpstr>
      <vt:lpstr>Times New Roman</vt:lpstr>
      <vt:lpstr>Wingdings 2</vt:lpstr>
      <vt:lpstr>View</vt:lpstr>
      <vt:lpstr>Grammar: Tenses</vt:lpstr>
      <vt:lpstr>4 types of tenses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Progressive Tenses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Perfect Progressive Tenses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Avoiding shifts in verb tense</vt:lpstr>
      <vt:lpstr>PowerPoint Presentation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Grammar -Tenses</dc:title>
  <dc:creator>resource</dc:creator>
  <cp:lastModifiedBy>Jason</cp:lastModifiedBy>
  <cp:revision>120</cp:revision>
  <dcterms:created xsi:type="dcterms:W3CDTF">2017-10-31T13:06:18Z</dcterms:created>
  <dcterms:modified xsi:type="dcterms:W3CDTF">2018-05-28T00:10:11Z</dcterms:modified>
</cp:coreProperties>
</file>